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Libre Baskerville Bold" charset="1" panose="02000000000000000000"/>
      <p:regular r:id="rId33"/>
    </p:embeddedFont>
    <p:embeddedFont>
      <p:font typeface="Yeseva One" charset="1" panose="00000500000000000000"/>
      <p:regular r:id="rId34"/>
    </p:embeddedFont>
    <p:embeddedFont>
      <p:font typeface="Times New Roman Bold" charset="1" panose="02030802070405020303"/>
      <p:regular r:id="rId35"/>
    </p:embeddedFont>
    <p:embeddedFont>
      <p:font typeface="Times New Roman" charset="1" panose="02030502070405020303"/>
      <p:regular r:id="rId36"/>
    </p:embeddedFont>
    <p:embeddedFont>
      <p:font typeface="Libre Baskerville" charset="1" panose="02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jpeg" Type="http://schemas.openxmlformats.org/officeDocument/2006/relationships/image"/><Relationship Id="rId4" Target="../media/image4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pubs.acs.org/doi/10.1021/acs.jpcc.8b05922" TargetMode="External" Type="http://schemas.openxmlformats.org/officeDocument/2006/relationships/hyperlink"/><Relationship Id="rId3" Target="https://pubs.rsc.org/en/content/articlehtml/2020/ra/d0ra03414b" TargetMode="External" Type="http://schemas.openxmlformats.org/officeDocument/2006/relationships/hyperlink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31948" y="522303"/>
            <a:ext cx="2739530" cy="2734549"/>
          </a:xfrm>
          <a:custGeom>
            <a:avLst/>
            <a:gdLst/>
            <a:ahLst/>
            <a:cxnLst/>
            <a:rect r="r" b="b" t="t" l="l"/>
            <a:pathLst>
              <a:path h="2734549" w="2739530">
                <a:moveTo>
                  <a:pt x="0" y="0"/>
                </a:moveTo>
                <a:lnTo>
                  <a:pt x="2739530" y="0"/>
                </a:lnTo>
                <a:lnTo>
                  <a:pt x="2739530" y="2734549"/>
                </a:lnTo>
                <a:lnTo>
                  <a:pt x="0" y="2734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6448" y="7005999"/>
            <a:ext cx="3224170" cy="3151626"/>
          </a:xfrm>
          <a:custGeom>
            <a:avLst/>
            <a:gdLst/>
            <a:ahLst/>
            <a:cxnLst/>
            <a:rect r="r" b="b" t="t" l="l"/>
            <a:pathLst>
              <a:path h="3151626" w="3224170">
                <a:moveTo>
                  <a:pt x="0" y="0"/>
                </a:moveTo>
                <a:lnTo>
                  <a:pt x="3224170" y="0"/>
                </a:lnTo>
                <a:lnTo>
                  <a:pt x="3224170" y="3151626"/>
                </a:lnTo>
                <a:lnTo>
                  <a:pt x="0" y="3151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23803" y="7596268"/>
            <a:ext cx="4330014" cy="464075"/>
            <a:chOff x="0" y="0"/>
            <a:chExt cx="975804" cy="1045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5804" cy="104583"/>
            </a:xfrm>
            <a:custGeom>
              <a:avLst/>
              <a:gdLst/>
              <a:ahLst/>
              <a:cxnLst/>
              <a:rect r="r" b="b" t="t" l="l"/>
              <a:pathLst>
                <a:path h="104583" w="975804">
                  <a:moveTo>
                    <a:pt x="0" y="0"/>
                  </a:moveTo>
                  <a:lnTo>
                    <a:pt x="975804" y="0"/>
                  </a:lnTo>
                  <a:lnTo>
                    <a:pt x="975804" y="104583"/>
                  </a:lnTo>
                  <a:lnTo>
                    <a:pt x="0" y="104583"/>
                  </a:lnTo>
                  <a:close/>
                </a:path>
              </a:pathLst>
            </a:custGeom>
            <a:solidFill>
              <a:srgbClr val="FCD4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975804" cy="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63"/>
                </a:lnSpc>
              </a:pPr>
              <a:r>
                <a:rPr lang="en-US" b="true" sz="1663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 PRESENTED BY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045916" y="3087378"/>
            <a:ext cx="4196168" cy="4112244"/>
          </a:xfrm>
          <a:custGeom>
            <a:avLst/>
            <a:gdLst/>
            <a:ahLst/>
            <a:cxnLst/>
            <a:rect r="r" b="b" t="t" l="l"/>
            <a:pathLst>
              <a:path h="4112244" w="4196168">
                <a:moveTo>
                  <a:pt x="0" y="0"/>
                </a:moveTo>
                <a:lnTo>
                  <a:pt x="4196168" y="0"/>
                </a:lnTo>
                <a:lnTo>
                  <a:pt x="4196168" y="4112244"/>
                </a:lnTo>
                <a:lnTo>
                  <a:pt x="0" y="4112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56052" y="712803"/>
            <a:ext cx="12575897" cy="185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29"/>
              </a:lnSpc>
            </a:pPr>
            <a:r>
              <a:rPr lang="en-US" sz="1072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Green Tribology</a:t>
            </a:r>
          </a:p>
          <a:p>
            <a:pPr algn="ctr">
              <a:lnSpc>
                <a:spcPts val="3930"/>
              </a:lnSpc>
            </a:pPr>
            <a:r>
              <a:rPr lang="en-US" sz="393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Biodeg</a:t>
            </a:r>
            <a:r>
              <a:rPr lang="en-US" sz="393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radable oil Enhancement Techniques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16920" y="9189438"/>
            <a:ext cx="5254159" cy="72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917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ME 698 T</a:t>
            </a:r>
          </a:p>
          <a:p>
            <a:pPr algn="ctr">
              <a:lnSpc>
                <a:spcPts val="2732"/>
              </a:lnSpc>
            </a:pPr>
            <a:r>
              <a:rPr lang="en-US" sz="273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Term paper 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23803" y="7875931"/>
            <a:ext cx="4330014" cy="18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</a:p>
          <a:p>
            <a:pPr algn="ctr">
              <a:lnSpc>
                <a:spcPts val="2467"/>
              </a:lnSpc>
            </a:pPr>
            <a:r>
              <a:rPr lang="en-US" sz="2467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Chinmay Pratap</a:t>
            </a:r>
          </a:p>
          <a:p>
            <a:pPr algn="ctr">
              <a:lnSpc>
                <a:spcPts val="2467"/>
              </a:lnSpc>
            </a:pPr>
            <a:r>
              <a:rPr lang="en-US" sz="2467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Devabrata Bothra</a:t>
            </a:r>
          </a:p>
          <a:p>
            <a:pPr algn="ctr">
              <a:lnSpc>
                <a:spcPts val="2467"/>
              </a:lnSpc>
            </a:pPr>
            <a:r>
              <a:rPr lang="en-US" sz="2467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Amrit Kalash </a:t>
            </a:r>
          </a:p>
          <a:p>
            <a:pPr algn="ctr">
              <a:lnSpc>
                <a:spcPts val="2467"/>
              </a:lnSpc>
            </a:pPr>
            <a:r>
              <a:rPr lang="en-US" sz="2467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Harsh Shah</a:t>
            </a:r>
          </a:p>
          <a:p>
            <a:pPr algn="ctr">
              <a:lnSpc>
                <a:spcPts val="2467"/>
              </a:lnSpc>
            </a:pPr>
            <a:r>
              <a:rPr lang="en-US" sz="2467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Kartikeya Pandey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93381" y="7958526"/>
            <a:ext cx="4501237" cy="72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</a:p>
          <a:p>
            <a:pPr algn="ctr">
              <a:lnSpc>
                <a:spcPts val="2822"/>
              </a:lnSpc>
            </a:pPr>
            <a:r>
              <a:rPr lang="en-US" sz="282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Dr. Manjesh K. Singh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258455" y="7654723"/>
            <a:ext cx="1771089" cy="512356"/>
            <a:chOff x="0" y="0"/>
            <a:chExt cx="399129" cy="1154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9129" cy="115464"/>
            </a:xfrm>
            <a:custGeom>
              <a:avLst/>
              <a:gdLst/>
              <a:ahLst/>
              <a:cxnLst/>
              <a:rect r="r" b="b" t="t" l="l"/>
              <a:pathLst>
                <a:path h="115464" w="399129">
                  <a:moveTo>
                    <a:pt x="0" y="0"/>
                  </a:moveTo>
                  <a:lnTo>
                    <a:pt x="399129" y="0"/>
                  </a:lnTo>
                  <a:lnTo>
                    <a:pt x="399129" y="115464"/>
                  </a:lnTo>
                  <a:lnTo>
                    <a:pt x="0" y="115464"/>
                  </a:lnTo>
                  <a:close/>
                </a:path>
              </a:pathLst>
            </a:custGeom>
            <a:solidFill>
              <a:srgbClr val="FCD44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399129" cy="67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3"/>
                </a:lnSpc>
              </a:pPr>
              <a:r>
                <a:rPr lang="en-US" b="true" sz="2063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Instructor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99957" y="394277"/>
            <a:ext cx="11088085" cy="880003"/>
            <a:chOff x="0" y="0"/>
            <a:chExt cx="14784114" cy="11733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784114" cy="1173337"/>
              <a:chOff x="0" y="0"/>
              <a:chExt cx="5120663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12066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5120663">
                    <a:moveTo>
                      <a:pt x="20308" y="0"/>
                    </a:moveTo>
                    <a:lnTo>
                      <a:pt x="5100355" y="0"/>
                    </a:lnTo>
                    <a:cubicBezTo>
                      <a:pt x="5105741" y="0"/>
                      <a:pt x="5110906" y="2140"/>
                      <a:pt x="5114715" y="5948"/>
                    </a:cubicBezTo>
                    <a:cubicBezTo>
                      <a:pt x="5118523" y="9757"/>
                      <a:pt x="5120663" y="14922"/>
                      <a:pt x="5120663" y="20308"/>
                    </a:cubicBezTo>
                    <a:lnTo>
                      <a:pt x="5120663" y="386092"/>
                    </a:lnTo>
                    <a:cubicBezTo>
                      <a:pt x="5120663" y="391478"/>
                      <a:pt x="5118523" y="396643"/>
                      <a:pt x="5114715" y="400452"/>
                    </a:cubicBezTo>
                    <a:cubicBezTo>
                      <a:pt x="5110906" y="404260"/>
                      <a:pt x="5105741" y="406400"/>
                      <a:pt x="5100355" y="406400"/>
                    </a:cubicBezTo>
                    <a:lnTo>
                      <a:pt x="20308" y="406400"/>
                    </a:lnTo>
                    <a:cubicBezTo>
                      <a:pt x="14922" y="406400"/>
                      <a:pt x="9757" y="404260"/>
                      <a:pt x="5948" y="400452"/>
                    </a:cubicBezTo>
                    <a:cubicBezTo>
                      <a:pt x="2140" y="396643"/>
                      <a:pt x="0" y="391478"/>
                      <a:pt x="0" y="386092"/>
                    </a:cubicBezTo>
                    <a:lnTo>
                      <a:pt x="0" y="20308"/>
                    </a:lnTo>
                    <a:cubicBezTo>
                      <a:pt x="0" y="14922"/>
                      <a:pt x="2140" y="9757"/>
                      <a:pt x="5948" y="5948"/>
                    </a:cubicBezTo>
                    <a:cubicBezTo>
                      <a:pt x="9757" y="2140"/>
                      <a:pt x="14922" y="0"/>
                      <a:pt x="2030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5120663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49320"/>
              <a:ext cx="14784114" cy="741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5"/>
                </a:lnSpc>
              </a:pPr>
              <a:r>
                <a:rPr lang="en-US" sz="3985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Experimental Setup &amp; Surface Preparation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01052" y="1274280"/>
            <a:ext cx="11040168" cy="8114524"/>
          </a:xfrm>
          <a:custGeom>
            <a:avLst/>
            <a:gdLst/>
            <a:ahLst/>
            <a:cxnLst/>
            <a:rect r="r" b="b" t="t" l="l"/>
            <a:pathLst>
              <a:path h="8114524" w="11040168">
                <a:moveTo>
                  <a:pt x="0" y="0"/>
                </a:moveTo>
                <a:lnTo>
                  <a:pt x="11040169" y="0"/>
                </a:lnTo>
                <a:lnTo>
                  <a:pt x="11040169" y="8114524"/>
                </a:lnTo>
                <a:lnTo>
                  <a:pt x="0" y="8114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87943" y="5232249"/>
            <a:ext cx="271857" cy="317167"/>
          </a:xfrm>
          <a:custGeom>
            <a:avLst/>
            <a:gdLst/>
            <a:ahLst/>
            <a:cxnLst/>
            <a:rect r="r" b="b" t="t" l="l"/>
            <a:pathLst>
              <a:path h="317167" w="271857">
                <a:moveTo>
                  <a:pt x="0" y="0"/>
                </a:moveTo>
                <a:lnTo>
                  <a:pt x="271857" y="0"/>
                </a:lnTo>
                <a:lnTo>
                  <a:pt x="271857" y="317166"/>
                </a:lnTo>
                <a:lnTo>
                  <a:pt x="0" y="317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58755" y="7843034"/>
            <a:ext cx="301045" cy="351219"/>
          </a:xfrm>
          <a:custGeom>
            <a:avLst/>
            <a:gdLst/>
            <a:ahLst/>
            <a:cxnLst/>
            <a:rect r="r" b="b" t="t" l="l"/>
            <a:pathLst>
              <a:path h="351219" w="301045">
                <a:moveTo>
                  <a:pt x="0" y="0"/>
                </a:moveTo>
                <a:lnTo>
                  <a:pt x="301045" y="0"/>
                </a:lnTo>
                <a:lnTo>
                  <a:pt x="301045" y="351219"/>
                </a:lnTo>
                <a:lnTo>
                  <a:pt x="0" y="351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80910" y="570175"/>
            <a:ext cx="11554873" cy="917049"/>
            <a:chOff x="0" y="0"/>
            <a:chExt cx="15406497" cy="12227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406497" cy="1222732"/>
              <a:chOff x="0" y="0"/>
              <a:chExt cx="5120663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12066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5120663">
                    <a:moveTo>
                      <a:pt x="20308" y="0"/>
                    </a:moveTo>
                    <a:lnTo>
                      <a:pt x="5100355" y="0"/>
                    </a:lnTo>
                    <a:cubicBezTo>
                      <a:pt x="5105741" y="0"/>
                      <a:pt x="5110906" y="2140"/>
                      <a:pt x="5114715" y="5948"/>
                    </a:cubicBezTo>
                    <a:cubicBezTo>
                      <a:pt x="5118523" y="9757"/>
                      <a:pt x="5120663" y="14922"/>
                      <a:pt x="5120663" y="20308"/>
                    </a:cubicBezTo>
                    <a:lnTo>
                      <a:pt x="5120663" y="386092"/>
                    </a:lnTo>
                    <a:cubicBezTo>
                      <a:pt x="5120663" y="391478"/>
                      <a:pt x="5118523" y="396643"/>
                      <a:pt x="5114715" y="400452"/>
                    </a:cubicBezTo>
                    <a:cubicBezTo>
                      <a:pt x="5110906" y="404260"/>
                      <a:pt x="5105741" y="406400"/>
                      <a:pt x="5100355" y="406400"/>
                    </a:cubicBezTo>
                    <a:lnTo>
                      <a:pt x="20308" y="406400"/>
                    </a:lnTo>
                    <a:cubicBezTo>
                      <a:pt x="14922" y="406400"/>
                      <a:pt x="9757" y="404260"/>
                      <a:pt x="5948" y="400452"/>
                    </a:cubicBezTo>
                    <a:cubicBezTo>
                      <a:pt x="2140" y="396643"/>
                      <a:pt x="0" y="391478"/>
                      <a:pt x="0" y="386092"/>
                    </a:cubicBezTo>
                    <a:lnTo>
                      <a:pt x="0" y="20308"/>
                    </a:lnTo>
                    <a:cubicBezTo>
                      <a:pt x="0" y="14922"/>
                      <a:pt x="2140" y="9757"/>
                      <a:pt x="5948" y="5948"/>
                    </a:cubicBezTo>
                    <a:cubicBezTo>
                      <a:pt x="9757" y="2140"/>
                      <a:pt x="14922" y="0"/>
                      <a:pt x="2030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5120663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47484"/>
              <a:ext cx="15406497" cy="784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2"/>
                </a:lnSpc>
              </a:pPr>
              <a:r>
                <a:rPr lang="en-US" sz="4152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Experimental Setup &amp; Surface Preparation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693222"/>
            <a:ext cx="11063214" cy="51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Rheological Character</a:t>
            </a:r>
            <a:r>
              <a:rPr lang="en-US" sz="35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ization</a:t>
            </a:r>
          </a:p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Observations: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1% MoS₂ had higher viscosity, but no linear trend in frictional benefit</a:t>
            </a:r>
          </a:p>
          <a:p>
            <a:pPr algn="l">
              <a:lnSpc>
                <a:spcPts val="4319"/>
              </a:lnSpc>
            </a:pPr>
            <a:r>
              <a:rPr lang="en-US" sz="35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Tribological Characterization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ata from Tribometer: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 trends (min @ 0.1%, rise at 0.5%)</a:t>
            </a: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573278" y="3739761"/>
            <a:ext cx="3991283" cy="3537339"/>
          </a:xfrm>
          <a:custGeom>
            <a:avLst/>
            <a:gdLst/>
            <a:ahLst/>
            <a:cxnLst/>
            <a:rect r="r" b="b" t="t" l="l"/>
            <a:pathLst>
              <a:path h="3537339" w="3991283">
                <a:moveTo>
                  <a:pt x="0" y="0"/>
                </a:moveTo>
                <a:lnTo>
                  <a:pt x="3991283" y="0"/>
                </a:lnTo>
                <a:lnTo>
                  <a:pt x="3991283" y="3537339"/>
                </a:lnTo>
                <a:lnTo>
                  <a:pt x="0" y="353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52769" y="1991242"/>
            <a:ext cx="9735459" cy="55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409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Post test Characterization method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99972" y="7486650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SS304 Samples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86262" y="1465728"/>
            <a:ext cx="4973038" cy="7792572"/>
          </a:xfrm>
          <a:custGeom>
            <a:avLst/>
            <a:gdLst/>
            <a:ahLst/>
            <a:cxnLst/>
            <a:rect r="r" b="b" t="t" l="l"/>
            <a:pathLst>
              <a:path h="7792572" w="4973038">
                <a:moveTo>
                  <a:pt x="0" y="0"/>
                </a:moveTo>
                <a:lnTo>
                  <a:pt x="4973038" y="0"/>
                </a:lnTo>
                <a:lnTo>
                  <a:pt x="4973038" y="7792572"/>
                </a:lnTo>
                <a:lnTo>
                  <a:pt x="0" y="779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05567"/>
            <a:ext cx="8747482" cy="642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Processing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Exported raw data from the software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 Coefficient of Friction (COF) for each case.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Plotted COF against temperature variation for comparison and trend analysis.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the Rolling average to filter the COF value.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Measured the average COF value. </a:t>
            </a:r>
          </a:p>
          <a:p>
            <a:pPr algn="l">
              <a:lnSpc>
                <a:spcPts val="431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3599957" y="394277"/>
            <a:ext cx="11088085" cy="880003"/>
            <a:chOff x="0" y="0"/>
            <a:chExt cx="14784114" cy="117333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4784114" cy="1173337"/>
              <a:chOff x="0" y="0"/>
              <a:chExt cx="5120663" cy="4064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12066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5120663">
                    <a:moveTo>
                      <a:pt x="20308" y="0"/>
                    </a:moveTo>
                    <a:lnTo>
                      <a:pt x="5100355" y="0"/>
                    </a:lnTo>
                    <a:cubicBezTo>
                      <a:pt x="5105741" y="0"/>
                      <a:pt x="5110906" y="2140"/>
                      <a:pt x="5114715" y="5948"/>
                    </a:cubicBezTo>
                    <a:cubicBezTo>
                      <a:pt x="5118523" y="9757"/>
                      <a:pt x="5120663" y="14922"/>
                      <a:pt x="5120663" y="20308"/>
                    </a:cubicBezTo>
                    <a:lnTo>
                      <a:pt x="5120663" y="386092"/>
                    </a:lnTo>
                    <a:cubicBezTo>
                      <a:pt x="5120663" y="391478"/>
                      <a:pt x="5118523" y="396643"/>
                      <a:pt x="5114715" y="400452"/>
                    </a:cubicBezTo>
                    <a:cubicBezTo>
                      <a:pt x="5110906" y="404260"/>
                      <a:pt x="5105741" y="406400"/>
                      <a:pt x="5100355" y="406400"/>
                    </a:cubicBezTo>
                    <a:lnTo>
                      <a:pt x="20308" y="406400"/>
                    </a:lnTo>
                    <a:cubicBezTo>
                      <a:pt x="14922" y="406400"/>
                      <a:pt x="9757" y="404260"/>
                      <a:pt x="5948" y="400452"/>
                    </a:cubicBezTo>
                    <a:cubicBezTo>
                      <a:pt x="2140" y="396643"/>
                      <a:pt x="0" y="391478"/>
                      <a:pt x="0" y="386092"/>
                    </a:cubicBezTo>
                    <a:lnTo>
                      <a:pt x="0" y="20308"/>
                    </a:lnTo>
                    <a:cubicBezTo>
                      <a:pt x="0" y="14922"/>
                      <a:pt x="2140" y="9757"/>
                      <a:pt x="5948" y="5948"/>
                    </a:cubicBezTo>
                    <a:cubicBezTo>
                      <a:pt x="9757" y="2140"/>
                      <a:pt x="14922" y="0"/>
                      <a:pt x="2030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47625"/>
                <a:ext cx="5120663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49320"/>
              <a:ext cx="14784114" cy="741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5"/>
                </a:lnSpc>
              </a:pPr>
              <a:r>
                <a:rPr lang="en-US" sz="3985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Data Processing &amp; Findings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98322" y="9401175"/>
            <a:ext cx="5452220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Code Snippet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99957" y="394277"/>
            <a:ext cx="11088085" cy="880003"/>
            <a:chOff x="0" y="0"/>
            <a:chExt cx="14784114" cy="11733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784114" cy="1173337"/>
              <a:chOff x="0" y="0"/>
              <a:chExt cx="5120663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12066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5120663">
                    <a:moveTo>
                      <a:pt x="20308" y="0"/>
                    </a:moveTo>
                    <a:lnTo>
                      <a:pt x="5100355" y="0"/>
                    </a:lnTo>
                    <a:cubicBezTo>
                      <a:pt x="5105741" y="0"/>
                      <a:pt x="5110906" y="2140"/>
                      <a:pt x="5114715" y="5948"/>
                    </a:cubicBezTo>
                    <a:cubicBezTo>
                      <a:pt x="5118523" y="9757"/>
                      <a:pt x="5120663" y="14922"/>
                      <a:pt x="5120663" y="20308"/>
                    </a:cubicBezTo>
                    <a:lnTo>
                      <a:pt x="5120663" y="386092"/>
                    </a:lnTo>
                    <a:cubicBezTo>
                      <a:pt x="5120663" y="391478"/>
                      <a:pt x="5118523" y="396643"/>
                      <a:pt x="5114715" y="400452"/>
                    </a:cubicBezTo>
                    <a:cubicBezTo>
                      <a:pt x="5110906" y="404260"/>
                      <a:pt x="5105741" y="406400"/>
                      <a:pt x="5100355" y="406400"/>
                    </a:cubicBezTo>
                    <a:lnTo>
                      <a:pt x="20308" y="406400"/>
                    </a:lnTo>
                    <a:cubicBezTo>
                      <a:pt x="14922" y="406400"/>
                      <a:pt x="9757" y="404260"/>
                      <a:pt x="5948" y="400452"/>
                    </a:cubicBezTo>
                    <a:cubicBezTo>
                      <a:pt x="2140" y="396643"/>
                      <a:pt x="0" y="391478"/>
                      <a:pt x="0" y="386092"/>
                    </a:cubicBezTo>
                    <a:lnTo>
                      <a:pt x="0" y="20308"/>
                    </a:lnTo>
                    <a:cubicBezTo>
                      <a:pt x="0" y="14922"/>
                      <a:pt x="2140" y="9757"/>
                      <a:pt x="5948" y="5948"/>
                    </a:cubicBezTo>
                    <a:cubicBezTo>
                      <a:pt x="9757" y="2140"/>
                      <a:pt x="14922" y="0"/>
                      <a:pt x="2030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5120663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49320"/>
              <a:ext cx="14784114" cy="741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5"/>
                </a:lnSpc>
              </a:pPr>
              <a:r>
                <a:rPr lang="en-US" sz="3985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Results and Discussion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36914" y="2429573"/>
            <a:ext cx="7094425" cy="5367492"/>
          </a:xfrm>
          <a:custGeom>
            <a:avLst/>
            <a:gdLst/>
            <a:ahLst/>
            <a:cxnLst/>
            <a:rect r="r" b="b" t="t" l="l"/>
            <a:pathLst>
              <a:path h="5367492" w="7094425">
                <a:moveTo>
                  <a:pt x="0" y="0"/>
                </a:moveTo>
                <a:lnTo>
                  <a:pt x="7094425" y="0"/>
                </a:lnTo>
                <a:lnTo>
                  <a:pt x="7094425" y="5367493"/>
                </a:lnTo>
                <a:lnTo>
                  <a:pt x="0" y="536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41736" y="2429910"/>
            <a:ext cx="7155022" cy="5370147"/>
          </a:xfrm>
          <a:custGeom>
            <a:avLst/>
            <a:gdLst/>
            <a:ahLst/>
            <a:cxnLst/>
            <a:rect r="r" b="b" t="t" l="l"/>
            <a:pathLst>
              <a:path h="5370147" w="7155022">
                <a:moveTo>
                  <a:pt x="0" y="0"/>
                </a:moveTo>
                <a:lnTo>
                  <a:pt x="7155022" y="0"/>
                </a:lnTo>
                <a:lnTo>
                  <a:pt x="7155022" y="5370146"/>
                </a:lnTo>
                <a:lnTo>
                  <a:pt x="0" y="5370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22075" y="7981353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Room Temperature (Pure oil)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966075" y="7981353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80 C (Pure oil)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99957" y="394277"/>
            <a:ext cx="11088085" cy="880003"/>
            <a:chOff x="0" y="0"/>
            <a:chExt cx="14784114" cy="11733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784114" cy="1173337"/>
              <a:chOff x="0" y="0"/>
              <a:chExt cx="5120663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12066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5120663">
                    <a:moveTo>
                      <a:pt x="20308" y="0"/>
                    </a:moveTo>
                    <a:lnTo>
                      <a:pt x="5100355" y="0"/>
                    </a:lnTo>
                    <a:cubicBezTo>
                      <a:pt x="5105741" y="0"/>
                      <a:pt x="5110906" y="2140"/>
                      <a:pt x="5114715" y="5948"/>
                    </a:cubicBezTo>
                    <a:cubicBezTo>
                      <a:pt x="5118523" y="9757"/>
                      <a:pt x="5120663" y="14922"/>
                      <a:pt x="5120663" y="20308"/>
                    </a:cubicBezTo>
                    <a:lnTo>
                      <a:pt x="5120663" y="386092"/>
                    </a:lnTo>
                    <a:cubicBezTo>
                      <a:pt x="5120663" y="391478"/>
                      <a:pt x="5118523" y="396643"/>
                      <a:pt x="5114715" y="400452"/>
                    </a:cubicBezTo>
                    <a:cubicBezTo>
                      <a:pt x="5110906" y="404260"/>
                      <a:pt x="5105741" y="406400"/>
                      <a:pt x="5100355" y="406400"/>
                    </a:cubicBezTo>
                    <a:lnTo>
                      <a:pt x="20308" y="406400"/>
                    </a:lnTo>
                    <a:cubicBezTo>
                      <a:pt x="14922" y="406400"/>
                      <a:pt x="9757" y="404260"/>
                      <a:pt x="5948" y="400452"/>
                    </a:cubicBezTo>
                    <a:cubicBezTo>
                      <a:pt x="2140" y="396643"/>
                      <a:pt x="0" y="391478"/>
                      <a:pt x="0" y="386092"/>
                    </a:cubicBezTo>
                    <a:lnTo>
                      <a:pt x="0" y="20308"/>
                    </a:lnTo>
                    <a:cubicBezTo>
                      <a:pt x="0" y="14922"/>
                      <a:pt x="2140" y="9757"/>
                      <a:pt x="5948" y="5948"/>
                    </a:cubicBezTo>
                    <a:cubicBezTo>
                      <a:pt x="9757" y="2140"/>
                      <a:pt x="14922" y="0"/>
                      <a:pt x="2030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5120663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49320"/>
              <a:ext cx="14784114" cy="741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5"/>
                </a:lnSpc>
              </a:pPr>
              <a:r>
                <a:rPr lang="en-US" sz="3985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Results and Discussion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87033" y="2459754"/>
            <a:ext cx="7094425" cy="5367492"/>
          </a:xfrm>
          <a:custGeom>
            <a:avLst/>
            <a:gdLst/>
            <a:ahLst/>
            <a:cxnLst/>
            <a:rect r="r" b="b" t="t" l="l"/>
            <a:pathLst>
              <a:path h="5367492" w="7094425">
                <a:moveTo>
                  <a:pt x="0" y="0"/>
                </a:moveTo>
                <a:lnTo>
                  <a:pt x="7094425" y="0"/>
                </a:lnTo>
                <a:lnTo>
                  <a:pt x="7094425" y="5367492"/>
                </a:lnTo>
                <a:lnTo>
                  <a:pt x="0" y="5367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14942" y="2462412"/>
            <a:ext cx="7144358" cy="5362176"/>
          </a:xfrm>
          <a:custGeom>
            <a:avLst/>
            <a:gdLst/>
            <a:ahLst/>
            <a:cxnLst/>
            <a:rect r="r" b="b" t="t" l="l"/>
            <a:pathLst>
              <a:path h="5362176" w="7144358">
                <a:moveTo>
                  <a:pt x="0" y="0"/>
                </a:moveTo>
                <a:lnTo>
                  <a:pt x="7144358" y="0"/>
                </a:lnTo>
                <a:lnTo>
                  <a:pt x="7144358" y="5362176"/>
                </a:lnTo>
                <a:lnTo>
                  <a:pt x="0" y="5362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22075" y="7981353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Room Temperature (0.1 % MoS2)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966075" y="7981353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80 C (0.1% MoS2)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99957" y="394277"/>
            <a:ext cx="11088085" cy="880003"/>
            <a:chOff x="0" y="0"/>
            <a:chExt cx="14784114" cy="11733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784114" cy="1173337"/>
              <a:chOff x="0" y="0"/>
              <a:chExt cx="5120663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12066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5120663">
                    <a:moveTo>
                      <a:pt x="20308" y="0"/>
                    </a:moveTo>
                    <a:lnTo>
                      <a:pt x="5100355" y="0"/>
                    </a:lnTo>
                    <a:cubicBezTo>
                      <a:pt x="5105741" y="0"/>
                      <a:pt x="5110906" y="2140"/>
                      <a:pt x="5114715" y="5948"/>
                    </a:cubicBezTo>
                    <a:cubicBezTo>
                      <a:pt x="5118523" y="9757"/>
                      <a:pt x="5120663" y="14922"/>
                      <a:pt x="5120663" y="20308"/>
                    </a:cubicBezTo>
                    <a:lnTo>
                      <a:pt x="5120663" y="386092"/>
                    </a:lnTo>
                    <a:cubicBezTo>
                      <a:pt x="5120663" y="391478"/>
                      <a:pt x="5118523" y="396643"/>
                      <a:pt x="5114715" y="400452"/>
                    </a:cubicBezTo>
                    <a:cubicBezTo>
                      <a:pt x="5110906" y="404260"/>
                      <a:pt x="5105741" y="406400"/>
                      <a:pt x="5100355" y="406400"/>
                    </a:cubicBezTo>
                    <a:lnTo>
                      <a:pt x="20308" y="406400"/>
                    </a:lnTo>
                    <a:cubicBezTo>
                      <a:pt x="14922" y="406400"/>
                      <a:pt x="9757" y="404260"/>
                      <a:pt x="5948" y="400452"/>
                    </a:cubicBezTo>
                    <a:cubicBezTo>
                      <a:pt x="2140" y="396643"/>
                      <a:pt x="0" y="391478"/>
                      <a:pt x="0" y="386092"/>
                    </a:cubicBezTo>
                    <a:lnTo>
                      <a:pt x="0" y="20308"/>
                    </a:lnTo>
                    <a:cubicBezTo>
                      <a:pt x="0" y="14922"/>
                      <a:pt x="2140" y="9757"/>
                      <a:pt x="5948" y="5948"/>
                    </a:cubicBezTo>
                    <a:cubicBezTo>
                      <a:pt x="9757" y="2140"/>
                      <a:pt x="14922" y="0"/>
                      <a:pt x="2030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5120663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49320"/>
              <a:ext cx="14784114" cy="741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5"/>
                </a:lnSpc>
              </a:pPr>
              <a:r>
                <a:rPr lang="en-US" sz="3985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Results and Discussion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86626" y="2465075"/>
            <a:ext cx="7194831" cy="5356850"/>
          </a:xfrm>
          <a:custGeom>
            <a:avLst/>
            <a:gdLst/>
            <a:ahLst/>
            <a:cxnLst/>
            <a:rect r="r" b="b" t="t" l="l"/>
            <a:pathLst>
              <a:path h="5356850" w="7194831">
                <a:moveTo>
                  <a:pt x="0" y="0"/>
                </a:moveTo>
                <a:lnTo>
                  <a:pt x="7194832" y="0"/>
                </a:lnTo>
                <a:lnTo>
                  <a:pt x="7194832" y="5356850"/>
                </a:lnTo>
                <a:lnTo>
                  <a:pt x="0" y="5356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98405" y="2465075"/>
            <a:ext cx="7360895" cy="5346167"/>
          </a:xfrm>
          <a:custGeom>
            <a:avLst/>
            <a:gdLst/>
            <a:ahLst/>
            <a:cxnLst/>
            <a:rect r="r" b="b" t="t" l="l"/>
            <a:pathLst>
              <a:path h="5346167" w="7360895">
                <a:moveTo>
                  <a:pt x="0" y="0"/>
                </a:moveTo>
                <a:lnTo>
                  <a:pt x="7360895" y="0"/>
                </a:lnTo>
                <a:lnTo>
                  <a:pt x="7360895" y="5346167"/>
                </a:lnTo>
                <a:lnTo>
                  <a:pt x="0" y="5346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22075" y="7981353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Room Temperature (0.5 % MoS2)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966075" y="7981353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80 C (0.5% MoS2)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99957" y="394277"/>
            <a:ext cx="11088085" cy="880003"/>
            <a:chOff x="0" y="0"/>
            <a:chExt cx="14784114" cy="11733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784114" cy="1173337"/>
              <a:chOff x="0" y="0"/>
              <a:chExt cx="5120663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12066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5120663">
                    <a:moveTo>
                      <a:pt x="20308" y="0"/>
                    </a:moveTo>
                    <a:lnTo>
                      <a:pt x="5100355" y="0"/>
                    </a:lnTo>
                    <a:cubicBezTo>
                      <a:pt x="5105741" y="0"/>
                      <a:pt x="5110906" y="2140"/>
                      <a:pt x="5114715" y="5948"/>
                    </a:cubicBezTo>
                    <a:cubicBezTo>
                      <a:pt x="5118523" y="9757"/>
                      <a:pt x="5120663" y="14922"/>
                      <a:pt x="5120663" y="20308"/>
                    </a:cubicBezTo>
                    <a:lnTo>
                      <a:pt x="5120663" y="386092"/>
                    </a:lnTo>
                    <a:cubicBezTo>
                      <a:pt x="5120663" y="391478"/>
                      <a:pt x="5118523" y="396643"/>
                      <a:pt x="5114715" y="400452"/>
                    </a:cubicBezTo>
                    <a:cubicBezTo>
                      <a:pt x="5110906" y="404260"/>
                      <a:pt x="5105741" y="406400"/>
                      <a:pt x="5100355" y="406400"/>
                    </a:cubicBezTo>
                    <a:lnTo>
                      <a:pt x="20308" y="406400"/>
                    </a:lnTo>
                    <a:cubicBezTo>
                      <a:pt x="14922" y="406400"/>
                      <a:pt x="9757" y="404260"/>
                      <a:pt x="5948" y="400452"/>
                    </a:cubicBezTo>
                    <a:cubicBezTo>
                      <a:pt x="2140" y="396643"/>
                      <a:pt x="0" y="391478"/>
                      <a:pt x="0" y="386092"/>
                    </a:cubicBezTo>
                    <a:lnTo>
                      <a:pt x="0" y="20308"/>
                    </a:lnTo>
                    <a:cubicBezTo>
                      <a:pt x="0" y="14922"/>
                      <a:pt x="2140" y="9757"/>
                      <a:pt x="5948" y="5948"/>
                    </a:cubicBezTo>
                    <a:cubicBezTo>
                      <a:pt x="9757" y="2140"/>
                      <a:pt x="14922" y="0"/>
                      <a:pt x="2030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5120663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49320"/>
              <a:ext cx="14784114" cy="741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5"/>
                </a:lnSpc>
              </a:pPr>
              <a:r>
                <a:rPr lang="en-US" sz="3985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Results and Discussion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83493" y="2457101"/>
            <a:ext cx="7060507" cy="5372798"/>
          </a:xfrm>
          <a:custGeom>
            <a:avLst/>
            <a:gdLst/>
            <a:ahLst/>
            <a:cxnLst/>
            <a:rect r="r" b="b" t="t" l="l"/>
            <a:pathLst>
              <a:path h="5372798" w="7060507">
                <a:moveTo>
                  <a:pt x="0" y="0"/>
                </a:moveTo>
                <a:lnTo>
                  <a:pt x="7060507" y="0"/>
                </a:lnTo>
                <a:lnTo>
                  <a:pt x="7060507" y="5372798"/>
                </a:lnTo>
                <a:lnTo>
                  <a:pt x="0" y="5372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10526" y="2481057"/>
            <a:ext cx="7232014" cy="5348842"/>
          </a:xfrm>
          <a:custGeom>
            <a:avLst/>
            <a:gdLst/>
            <a:ahLst/>
            <a:cxnLst/>
            <a:rect r="r" b="b" t="t" l="l"/>
            <a:pathLst>
              <a:path h="5348842" w="7232014">
                <a:moveTo>
                  <a:pt x="0" y="0"/>
                </a:moveTo>
                <a:lnTo>
                  <a:pt x="7232014" y="0"/>
                </a:lnTo>
                <a:lnTo>
                  <a:pt x="7232014" y="5348842"/>
                </a:lnTo>
                <a:lnTo>
                  <a:pt x="0" y="5348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22075" y="7981353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Room Temperature (1 % MoS2)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966075" y="7981353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80 C (1% MoS2)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4127" y="2817071"/>
            <a:ext cx="13220089" cy="5056684"/>
          </a:xfrm>
          <a:custGeom>
            <a:avLst/>
            <a:gdLst/>
            <a:ahLst/>
            <a:cxnLst/>
            <a:rect r="r" b="b" t="t" l="l"/>
            <a:pathLst>
              <a:path h="5056684" w="13220089">
                <a:moveTo>
                  <a:pt x="0" y="0"/>
                </a:moveTo>
                <a:lnTo>
                  <a:pt x="13220089" y="0"/>
                </a:lnTo>
                <a:lnTo>
                  <a:pt x="13220089" y="5056684"/>
                </a:lnTo>
                <a:lnTo>
                  <a:pt x="0" y="5056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66727" y="424952"/>
            <a:ext cx="12414888" cy="1207497"/>
            <a:chOff x="0" y="0"/>
            <a:chExt cx="16553185" cy="16099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553185" cy="1609995"/>
              <a:chOff x="0" y="0"/>
              <a:chExt cx="4178406" cy="406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17840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178406">
                    <a:moveTo>
                      <a:pt x="24888" y="0"/>
                    </a:moveTo>
                    <a:lnTo>
                      <a:pt x="4153518" y="0"/>
                    </a:lnTo>
                    <a:cubicBezTo>
                      <a:pt x="4167263" y="0"/>
                      <a:pt x="4178406" y="11143"/>
                      <a:pt x="4178406" y="24888"/>
                    </a:cubicBezTo>
                    <a:lnTo>
                      <a:pt x="4178406" y="381512"/>
                    </a:lnTo>
                    <a:cubicBezTo>
                      <a:pt x="4178406" y="395257"/>
                      <a:pt x="4167263" y="406400"/>
                      <a:pt x="4153518" y="406400"/>
                    </a:cubicBezTo>
                    <a:lnTo>
                      <a:pt x="24888" y="406400"/>
                    </a:lnTo>
                    <a:cubicBezTo>
                      <a:pt x="11143" y="406400"/>
                      <a:pt x="0" y="395257"/>
                      <a:pt x="0" y="381512"/>
                    </a:cubicBezTo>
                    <a:lnTo>
                      <a:pt x="0" y="24888"/>
                    </a:lnTo>
                    <a:cubicBezTo>
                      <a:pt x="0" y="11143"/>
                      <a:pt x="11143" y="0"/>
                      <a:pt x="2488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47625"/>
                <a:ext cx="4178406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355391"/>
              <a:ext cx="16553185" cy="1003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8"/>
                </a:lnSpc>
              </a:pPr>
              <a:r>
                <a:rPr lang="en-US" sz="5468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Results and Discussion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452025" y="8372475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Summary Table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3719" y="2672890"/>
            <a:ext cx="11044281" cy="6184797"/>
          </a:xfrm>
          <a:custGeom>
            <a:avLst/>
            <a:gdLst/>
            <a:ahLst/>
            <a:cxnLst/>
            <a:rect r="r" b="b" t="t" l="l"/>
            <a:pathLst>
              <a:path h="6184797" w="11044281">
                <a:moveTo>
                  <a:pt x="0" y="0"/>
                </a:moveTo>
                <a:lnTo>
                  <a:pt x="11044281" y="0"/>
                </a:lnTo>
                <a:lnTo>
                  <a:pt x="11044281" y="6184797"/>
                </a:lnTo>
                <a:lnTo>
                  <a:pt x="0" y="6184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272" y="2883267"/>
            <a:ext cx="7132928" cy="691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 Average CoF Ranges from 0.109 to 0.135 which is significantly lower than the dry CoF value (0.45~0.6)</a:t>
            </a:r>
          </a:p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(ii) Effect of MoS₂ Co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ncentration:</a:t>
            </a:r>
          </a:p>
          <a:p>
            <a:pPr algn="l" marL="734058" indent="-367029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MoS₂ additio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red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uced CoF at both low &amp; high temperatures</a:t>
            </a:r>
          </a:p>
          <a:p>
            <a:pPr algn="l" marL="734058" indent="-367029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higher concentrations CoF were higher for  lower temperature but were lower for higher temperature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3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-1281130" y="2116290"/>
            <a:ext cx="8205577" cy="55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409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Key Observations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57202" y="424952"/>
            <a:ext cx="12297043" cy="1196035"/>
            <a:chOff x="0" y="0"/>
            <a:chExt cx="16396057" cy="159471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6396057" cy="1594713"/>
              <a:chOff x="0" y="0"/>
              <a:chExt cx="4178406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17840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178406">
                    <a:moveTo>
                      <a:pt x="24888" y="0"/>
                    </a:moveTo>
                    <a:lnTo>
                      <a:pt x="4153518" y="0"/>
                    </a:lnTo>
                    <a:cubicBezTo>
                      <a:pt x="4167263" y="0"/>
                      <a:pt x="4178406" y="11143"/>
                      <a:pt x="4178406" y="24888"/>
                    </a:cubicBezTo>
                    <a:lnTo>
                      <a:pt x="4178406" y="381512"/>
                    </a:lnTo>
                    <a:cubicBezTo>
                      <a:pt x="4178406" y="395257"/>
                      <a:pt x="4167263" y="406400"/>
                      <a:pt x="4153518" y="406400"/>
                    </a:cubicBezTo>
                    <a:lnTo>
                      <a:pt x="24888" y="406400"/>
                    </a:lnTo>
                    <a:cubicBezTo>
                      <a:pt x="11143" y="406400"/>
                      <a:pt x="0" y="395257"/>
                      <a:pt x="0" y="381512"/>
                    </a:cubicBezTo>
                    <a:lnTo>
                      <a:pt x="0" y="24888"/>
                    </a:lnTo>
                    <a:cubicBezTo>
                      <a:pt x="0" y="11143"/>
                      <a:pt x="11143" y="0"/>
                      <a:pt x="2488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4178406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333962"/>
              <a:ext cx="16396057" cy="1012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16"/>
                </a:lnSpc>
              </a:pPr>
              <a:r>
                <a:rPr lang="en-US" sz="5416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Conclusion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591108" y="9258300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Plot COF Vs Temp.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1844" y="2479901"/>
            <a:ext cx="13917204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Anomalous Behavior – 0.5 wt% MoS₂ at Room T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emperature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nlike other samples, CoF did not stabilize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Displayed a monotonically decreasing trend throughout the test</a:t>
            </a: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-1281130" y="1849312"/>
            <a:ext cx="8205577" cy="55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409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Key Observations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863808" y="4586900"/>
            <a:ext cx="6361346" cy="55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409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Error Sources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1844" y="5346926"/>
            <a:ext cx="17172319" cy="635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Causes – 0.5 wt% MoS₂ Anomaly (RT):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MoS₂ Structur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e: Layered hexagonal structure increases interparticle interaction → lower dispersion stability at intermediate concentration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Stability Issue @ RT: 0.5 wt% may be high enough for settling in mustard oil at room temp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Tribometer Error: Potential heating system malfunction → uneven temperature affecting CoF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Surface Roughness: Localized anomaly may have disrupted lubricant film</a:t>
            </a: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357202" y="424952"/>
            <a:ext cx="12414888" cy="1207497"/>
            <a:chOff x="0" y="0"/>
            <a:chExt cx="16553185" cy="160999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6553185" cy="1609995"/>
              <a:chOff x="0" y="0"/>
              <a:chExt cx="4178406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7840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178406">
                    <a:moveTo>
                      <a:pt x="24888" y="0"/>
                    </a:moveTo>
                    <a:lnTo>
                      <a:pt x="4153518" y="0"/>
                    </a:lnTo>
                    <a:cubicBezTo>
                      <a:pt x="4167263" y="0"/>
                      <a:pt x="4178406" y="11143"/>
                      <a:pt x="4178406" y="24888"/>
                    </a:cubicBezTo>
                    <a:lnTo>
                      <a:pt x="4178406" y="381512"/>
                    </a:lnTo>
                    <a:cubicBezTo>
                      <a:pt x="4178406" y="395257"/>
                      <a:pt x="4167263" y="406400"/>
                      <a:pt x="4153518" y="406400"/>
                    </a:cubicBezTo>
                    <a:lnTo>
                      <a:pt x="24888" y="406400"/>
                    </a:lnTo>
                    <a:cubicBezTo>
                      <a:pt x="11143" y="406400"/>
                      <a:pt x="0" y="395257"/>
                      <a:pt x="0" y="381512"/>
                    </a:cubicBezTo>
                    <a:lnTo>
                      <a:pt x="0" y="24888"/>
                    </a:lnTo>
                    <a:cubicBezTo>
                      <a:pt x="0" y="11143"/>
                      <a:pt x="11143" y="0"/>
                      <a:pt x="2488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47625"/>
                <a:ext cx="4178406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55391"/>
              <a:ext cx="16553185" cy="1003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8"/>
                </a:lnSpc>
              </a:pPr>
              <a:r>
                <a:rPr lang="en-US" sz="5468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2440" y="3163321"/>
            <a:ext cx="19910212" cy="462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8594" indent="-479297" lvl="1">
              <a:lnSpc>
                <a:spcPts val="4439"/>
              </a:lnSpc>
              <a:buFont typeface="Arial"/>
              <a:buChar char="•"/>
            </a:pPr>
            <a:r>
              <a:rPr lang="en-US" b="true" sz="443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  <a:p>
            <a:pPr algn="just" marL="958594" indent="-479297" lvl="1">
              <a:lnSpc>
                <a:spcPts val="4439"/>
              </a:lnSpc>
              <a:buFont typeface="Arial"/>
              <a:buChar char="•"/>
            </a:pPr>
            <a:r>
              <a:rPr lang="en-US" b="true" sz="443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Experimental Setup and Surface preparation</a:t>
            </a:r>
          </a:p>
          <a:p>
            <a:pPr algn="just" marL="958594" indent="-479297" lvl="1">
              <a:lnSpc>
                <a:spcPts val="4439"/>
              </a:lnSpc>
              <a:buFont typeface="Arial"/>
              <a:buChar char="•"/>
            </a:pPr>
            <a:r>
              <a:rPr lang="en-US" b="true" sz="443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Processing and Findings</a:t>
            </a:r>
          </a:p>
          <a:p>
            <a:pPr algn="just" marL="958594" indent="-479297" lvl="1">
              <a:lnSpc>
                <a:spcPts val="4439"/>
              </a:lnSpc>
              <a:buFont typeface="Arial"/>
              <a:buChar char="•"/>
            </a:pPr>
            <a:r>
              <a:rPr lang="en-US" b="true" sz="443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Findings</a:t>
            </a:r>
          </a:p>
          <a:p>
            <a:pPr algn="just" marL="958594" indent="-479297" lvl="1">
              <a:lnSpc>
                <a:spcPts val="4439"/>
              </a:lnSpc>
              <a:buFont typeface="Arial"/>
              <a:buChar char="•"/>
            </a:pPr>
            <a:r>
              <a:rPr lang="en-US" b="true" sz="443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  <a:p>
            <a:pPr algn="just" marL="958594" indent="-479297" lvl="1">
              <a:lnSpc>
                <a:spcPts val="4439"/>
              </a:lnSpc>
              <a:buFont typeface="Arial"/>
              <a:buChar char="•"/>
            </a:pPr>
            <a:r>
              <a:rPr lang="en-US" b="true" sz="443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  <a:p>
            <a:pPr algn="just" marL="958594" indent="-479297" lvl="1">
              <a:lnSpc>
                <a:spcPts val="4439"/>
              </a:lnSpc>
              <a:buFont typeface="Arial"/>
              <a:buChar char="•"/>
            </a:pPr>
            <a:r>
              <a:rPr lang="en-US" b="true" sz="443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Acknowledgement</a:t>
            </a:r>
          </a:p>
          <a:p>
            <a:pPr algn="just">
              <a:lnSpc>
                <a:spcPts val="4701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2360425" y="323584"/>
            <a:ext cx="13567150" cy="1410232"/>
            <a:chOff x="0" y="0"/>
            <a:chExt cx="18089533" cy="188030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8089533" cy="1880309"/>
              <a:chOff x="0" y="0"/>
              <a:chExt cx="3909775" cy="406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90977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909775">
                    <a:moveTo>
                      <a:pt x="26597" y="0"/>
                    </a:moveTo>
                    <a:lnTo>
                      <a:pt x="3883177" y="0"/>
                    </a:lnTo>
                    <a:cubicBezTo>
                      <a:pt x="3897867" y="0"/>
                      <a:pt x="3909775" y="11908"/>
                      <a:pt x="3909775" y="26597"/>
                    </a:cubicBezTo>
                    <a:lnTo>
                      <a:pt x="3909775" y="379802"/>
                    </a:lnTo>
                    <a:cubicBezTo>
                      <a:pt x="3909775" y="394492"/>
                      <a:pt x="3897867" y="406400"/>
                      <a:pt x="3883177" y="406400"/>
                    </a:cubicBezTo>
                    <a:lnTo>
                      <a:pt x="26597" y="406400"/>
                    </a:lnTo>
                    <a:cubicBezTo>
                      <a:pt x="11908" y="406400"/>
                      <a:pt x="0" y="394492"/>
                      <a:pt x="0" y="379802"/>
                    </a:cubicBezTo>
                    <a:lnTo>
                      <a:pt x="0" y="26597"/>
                    </a:lnTo>
                    <a:cubicBezTo>
                      <a:pt x="0" y="11908"/>
                      <a:pt x="11908" y="0"/>
                      <a:pt x="26597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47625"/>
                <a:ext cx="3909775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406994"/>
              <a:ext cx="18089533" cy="118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86"/>
                </a:lnSpc>
              </a:pPr>
              <a:r>
                <a:rPr lang="en-US" sz="6386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Contents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1844" y="2116630"/>
            <a:ext cx="13664827" cy="837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8"/>
              </a:lnSpc>
            </a:pPr>
          </a:p>
          <a:p>
            <a:pPr algn="l" marL="688788" indent="-344394" lvl="1">
              <a:lnSpc>
                <a:spcPts val="3828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Immediate Use: Use samples right after preparation to avoid settling,  for later use, samples should be stirred just before the experiment. </a:t>
            </a:r>
          </a:p>
          <a:p>
            <a:pPr algn="l" marL="688788" indent="-344394" lvl="1">
              <a:lnSpc>
                <a:spcPts val="3828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Dispersion:</a:t>
            </a:r>
          </a:p>
          <a:p>
            <a:pPr algn="l" marL="1377575" indent="-459192" lvl="2">
              <a:lnSpc>
                <a:spcPts val="3828"/>
              </a:lnSpc>
              <a:buFont typeface="Arial"/>
              <a:buChar char="⚬"/>
            </a:pPr>
            <a:r>
              <a:rPr lang="en-US" sz="31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unstable, use a surfactant (e.g., CTAB) to stabilize MoS₂ via </a:t>
            </a:r>
            <a:r>
              <a:rPr lang="en-US" sz="31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electrostatic repulsion</a:t>
            </a:r>
          </a:p>
          <a:p>
            <a:pPr algn="l" marL="688788" indent="-344394" lvl="1">
              <a:lnSpc>
                <a:spcPts val="3828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Heating System Check:</a:t>
            </a:r>
          </a:p>
          <a:p>
            <a:pPr algn="l" marL="1377575" indent="-459192" lvl="2">
              <a:lnSpc>
                <a:spcPts val="3828"/>
              </a:lnSpc>
              <a:buFont typeface="Arial"/>
              <a:buChar char="⚬"/>
            </a:pPr>
            <a:r>
              <a:rPr lang="en-US" sz="31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proper calibration and uniform heating</a:t>
            </a:r>
          </a:p>
          <a:p>
            <a:pPr algn="l" marL="1377575" indent="-459192" lvl="2">
              <a:lnSpc>
                <a:spcPts val="3828"/>
              </a:lnSpc>
              <a:buFont typeface="Arial"/>
              <a:buChar char="⚬"/>
            </a:pPr>
            <a:r>
              <a:rPr lang="en-US" sz="31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tribometer stabilize at set temperature before testing</a:t>
            </a:r>
          </a:p>
          <a:p>
            <a:pPr algn="l" marL="688788" indent="-344394" lvl="1">
              <a:lnSpc>
                <a:spcPts val="3828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Specimen Handling:</a:t>
            </a:r>
          </a:p>
          <a:p>
            <a:pPr algn="l" marL="1377575" indent="-459192" lvl="2">
              <a:lnSpc>
                <a:spcPts val="3828"/>
              </a:lnSpc>
              <a:buFont typeface="Arial"/>
              <a:buChar char="⚬"/>
            </a:pPr>
            <a:r>
              <a:rPr lang="en-US" sz="31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fresh specimens whenever possible or at different locations for the same specimen</a:t>
            </a:r>
          </a:p>
          <a:p>
            <a:pPr algn="l" marL="688788" indent="-344394" lvl="1">
              <a:lnSpc>
                <a:spcPts val="3828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tests should be conducted for same lubricant at similar conditions to avoid any system error.</a:t>
            </a:r>
          </a:p>
          <a:p>
            <a:pPr algn="l">
              <a:lnSpc>
                <a:spcPts val="3828"/>
              </a:lnSpc>
            </a:pPr>
          </a:p>
          <a:p>
            <a:pPr algn="l">
              <a:lnSpc>
                <a:spcPts val="3828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3357202" y="424952"/>
            <a:ext cx="12414888" cy="1207497"/>
            <a:chOff x="0" y="0"/>
            <a:chExt cx="16553185" cy="16099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553185" cy="1609995"/>
              <a:chOff x="0" y="0"/>
              <a:chExt cx="4178406" cy="406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17840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178406">
                    <a:moveTo>
                      <a:pt x="24888" y="0"/>
                    </a:moveTo>
                    <a:lnTo>
                      <a:pt x="4153518" y="0"/>
                    </a:lnTo>
                    <a:cubicBezTo>
                      <a:pt x="4167263" y="0"/>
                      <a:pt x="4178406" y="11143"/>
                      <a:pt x="4178406" y="24888"/>
                    </a:cubicBezTo>
                    <a:lnTo>
                      <a:pt x="4178406" y="381512"/>
                    </a:lnTo>
                    <a:cubicBezTo>
                      <a:pt x="4178406" y="395257"/>
                      <a:pt x="4167263" y="406400"/>
                      <a:pt x="4153518" y="406400"/>
                    </a:cubicBezTo>
                    <a:lnTo>
                      <a:pt x="24888" y="406400"/>
                    </a:lnTo>
                    <a:cubicBezTo>
                      <a:pt x="11143" y="406400"/>
                      <a:pt x="0" y="395257"/>
                      <a:pt x="0" y="381512"/>
                    </a:cubicBezTo>
                    <a:lnTo>
                      <a:pt x="0" y="24888"/>
                    </a:lnTo>
                    <a:cubicBezTo>
                      <a:pt x="0" y="11143"/>
                      <a:pt x="11143" y="0"/>
                      <a:pt x="2488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47625"/>
                <a:ext cx="4178406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355391"/>
              <a:ext cx="16553185" cy="1003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8"/>
                </a:lnSpc>
              </a:pPr>
              <a:r>
                <a:rPr lang="en-US" sz="5468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Conclusion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42352" y="3671184"/>
            <a:ext cx="4416948" cy="2944632"/>
          </a:xfrm>
          <a:custGeom>
            <a:avLst/>
            <a:gdLst/>
            <a:ahLst/>
            <a:cxnLst/>
            <a:rect r="r" b="b" t="t" l="l"/>
            <a:pathLst>
              <a:path h="2944632" w="4416948">
                <a:moveTo>
                  <a:pt x="0" y="0"/>
                </a:moveTo>
                <a:lnTo>
                  <a:pt x="4416948" y="0"/>
                </a:lnTo>
                <a:lnTo>
                  <a:pt x="4416948" y="2944632"/>
                </a:lnTo>
                <a:lnTo>
                  <a:pt x="0" y="2944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529950" y="1938342"/>
            <a:ext cx="8205577" cy="55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409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Prevention Measures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57202" y="424952"/>
            <a:ext cx="12414888" cy="1207497"/>
            <a:chOff x="0" y="0"/>
            <a:chExt cx="16553185" cy="16099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553185" cy="1609995"/>
              <a:chOff x="0" y="0"/>
              <a:chExt cx="4178406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7840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178406">
                    <a:moveTo>
                      <a:pt x="24888" y="0"/>
                    </a:moveTo>
                    <a:lnTo>
                      <a:pt x="4153518" y="0"/>
                    </a:lnTo>
                    <a:cubicBezTo>
                      <a:pt x="4167263" y="0"/>
                      <a:pt x="4178406" y="11143"/>
                      <a:pt x="4178406" y="24888"/>
                    </a:cubicBezTo>
                    <a:lnTo>
                      <a:pt x="4178406" y="381512"/>
                    </a:lnTo>
                    <a:cubicBezTo>
                      <a:pt x="4178406" y="395257"/>
                      <a:pt x="4167263" y="406400"/>
                      <a:pt x="4153518" y="406400"/>
                    </a:cubicBezTo>
                    <a:lnTo>
                      <a:pt x="24888" y="406400"/>
                    </a:lnTo>
                    <a:cubicBezTo>
                      <a:pt x="11143" y="406400"/>
                      <a:pt x="0" y="395257"/>
                      <a:pt x="0" y="381512"/>
                    </a:cubicBezTo>
                    <a:lnTo>
                      <a:pt x="0" y="24888"/>
                    </a:lnTo>
                    <a:cubicBezTo>
                      <a:pt x="0" y="11143"/>
                      <a:pt x="11143" y="0"/>
                      <a:pt x="2488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4178406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355391"/>
              <a:ext cx="16553185" cy="1003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8"/>
                </a:lnSpc>
              </a:pPr>
              <a:r>
                <a:rPr lang="en-US" sz="5468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Conclusion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623165" y="3789644"/>
            <a:ext cx="6089733" cy="4059822"/>
          </a:xfrm>
          <a:custGeom>
            <a:avLst/>
            <a:gdLst/>
            <a:ahLst/>
            <a:cxnLst/>
            <a:rect r="r" b="b" t="t" l="l"/>
            <a:pathLst>
              <a:path h="4059822" w="6089733">
                <a:moveTo>
                  <a:pt x="0" y="0"/>
                </a:moveTo>
                <a:lnTo>
                  <a:pt x="6089733" y="0"/>
                </a:lnTo>
                <a:lnTo>
                  <a:pt x="6089733" y="4059822"/>
                </a:lnTo>
                <a:lnTo>
                  <a:pt x="0" y="4059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6770" y="3165052"/>
            <a:ext cx="9862110" cy="713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Suitability of Natural Lubricant (Mustard Oil + MoS₂)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average CoF: 0.11–0.12, comparable to synthetic lubricants (boundary lubrication)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MoS₂ addition improves anti-wear, load capacity &amp; friction reduction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lubricity from fatty acids enhances wettability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flash point → 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fire risk in industrial settings</a:t>
            </a: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1017" y="2518363"/>
            <a:ext cx="8205577" cy="55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409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Potential to be used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48979"/>
            <a:ext cx="10788129" cy="713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Biodegradable within 28 days (OECD 301B) → minimal long-term pollution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Non-toxic to aquatic life vs. hazardous mineral oils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MoS₂: Inert and safe in small concentrations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of PAHs, sulfur compounds, heavy metals → cleaner disposal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Plant-derived &amp; renewable → reduces reliance on fossil fuels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life-cycle emissions from production to disposal</a:t>
            </a: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3357202" y="424952"/>
            <a:ext cx="12414888" cy="1207497"/>
            <a:chOff x="0" y="0"/>
            <a:chExt cx="16553185" cy="16099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553185" cy="1609995"/>
              <a:chOff x="0" y="0"/>
              <a:chExt cx="4178406" cy="406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17840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178406">
                    <a:moveTo>
                      <a:pt x="24888" y="0"/>
                    </a:moveTo>
                    <a:lnTo>
                      <a:pt x="4153518" y="0"/>
                    </a:lnTo>
                    <a:cubicBezTo>
                      <a:pt x="4167263" y="0"/>
                      <a:pt x="4178406" y="11143"/>
                      <a:pt x="4178406" y="24888"/>
                    </a:cubicBezTo>
                    <a:lnTo>
                      <a:pt x="4178406" y="381512"/>
                    </a:lnTo>
                    <a:cubicBezTo>
                      <a:pt x="4178406" y="395257"/>
                      <a:pt x="4167263" y="406400"/>
                      <a:pt x="4153518" y="406400"/>
                    </a:cubicBezTo>
                    <a:lnTo>
                      <a:pt x="24888" y="406400"/>
                    </a:lnTo>
                    <a:cubicBezTo>
                      <a:pt x="11143" y="406400"/>
                      <a:pt x="0" y="395257"/>
                      <a:pt x="0" y="381512"/>
                    </a:cubicBezTo>
                    <a:lnTo>
                      <a:pt x="0" y="24888"/>
                    </a:lnTo>
                    <a:cubicBezTo>
                      <a:pt x="0" y="11143"/>
                      <a:pt x="11143" y="0"/>
                      <a:pt x="2488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47625"/>
                <a:ext cx="4178406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355391"/>
              <a:ext cx="16553185" cy="1003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8"/>
                </a:lnSpc>
              </a:pPr>
              <a:r>
                <a:rPr lang="en-US" sz="5468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Conclusion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07227" y="2539429"/>
            <a:ext cx="4952073" cy="4952073"/>
          </a:xfrm>
          <a:custGeom>
            <a:avLst/>
            <a:gdLst/>
            <a:ahLst/>
            <a:cxnLst/>
            <a:rect r="r" b="b" t="t" l="l"/>
            <a:pathLst>
              <a:path h="4952073" w="4952073">
                <a:moveTo>
                  <a:pt x="0" y="0"/>
                </a:moveTo>
                <a:lnTo>
                  <a:pt x="4952073" y="0"/>
                </a:lnTo>
                <a:lnTo>
                  <a:pt x="4952073" y="4952073"/>
                </a:lnTo>
                <a:lnTo>
                  <a:pt x="0" y="4952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0732" y="1982829"/>
            <a:ext cx="8205577" cy="55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409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Eco-friendly benefits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80216" y="621195"/>
            <a:ext cx="9156260" cy="9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6987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Future Direction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376252" y="424952"/>
            <a:ext cx="12414888" cy="1429215"/>
            <a:chOff x="0" y="0"/>
            <a:chExt cx="16553185" cy="19056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553185" cy="1905620"/>
              <a:chOff x="0" y="0"/>
              <a:chExt cx="4178406" cy="48102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178406" cy="481022"/>
              </a:xfrm>
              <a:custGeom>
                <a:avLst/>
                <a:gdLst/>
                <a:ahLst/>
                <a:cxnLst/>
                <a:rect r="r" b="b" t="t" l="l"/>
                <a:pathLst>
                  <a:path h="481022" w="4178406">
                    <a:moveTo>
                      <a:pt x="24888" y="0"/>
                    </a:moveTo>
                    <a:lnTo>
                      <a:pt x="4153518" y="0"/>
                    </a:lnTo>
                    <a:cubicBezTo>
                      <a:pt x="4167263" y="0"/>
                      <a:pt x="4178406" y="11143"/>
                      <a:pt x="4178406" y="24888"/>
                    </a:cubicBezTo>
                    <a:lnTo>
                      <a:pt x="4178406" y="456135"/>
                    </a:lnTo>
                    <a:cubicBezTo>
                      <a:pt x="4178406" y="469880"/>
                      <a:pt x="4167263" y="481022"/>
                      <a:pt x="4153518" y="481022"/>
                    </a:cubicBezTo>
                    <a:lnTo>
                      <a:pt x="24888" y="481022"/>
                    </a:lnTo>
                    <a:cubicBezTo>
                      <a:pt x="11143" y="481022"/>
                      <a:pt x="0" y="469880"/>
                      <a:pt x="0" y="456135"/>
                    </a:cubicBezTo>
                    <a:lnTo>
                      <a:pt x="0" y="24888"/>
                    </a:lnTo>
                    <a:cubicBezTo>
                      <a:pt x="0" y="11143"/>
                      <a:pt x="11143" y="0"/>
                      <a:pt x="2488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47625"/>
                <a:ext cx="4178406" cy="4333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374441"/>
              <a:ext cx="16553185" cy="1280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68"/>
                </a:lnSpc>
              </a:pPr>
              <a:r>
                <a:rPr lang="en-US" sz="6968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Future Direction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927630" y="7531709"/>
            <a:ext cx="4132936" cy="2755291"/>
          </a:xfrm>
          <a:custGeom>
            <a:avLst/>
            <a:gdLst/>
            <a:ahLst/>
            <a:cxnLst/>
            <a:rect r="r" b="b" t="t" l="l"/>
            <a:pathLst>
              <a:path h="2755291" w="4132936">
                <a:moveTo>
                  <a:pt x="0" y="0"/>
                </a:moveTo>
                <a:lnTo>
                  <a:pt x="4132937" y="0"/>
                </a:lnTo>
                <a:lnTo>
                  <a:pt x="4132937" y="2755291"/>
                </a:lnTo>
                <a:lnTo>
                  <a:pt x="0" y="27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9084" y="2948970"/>
            <a:ext cx="9958059" cy="697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Other Natural Lubricants for Sustainable Tribology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Aloe Vera Gel &amp; Egg White were also considered as potential natural lubricants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bio-based alternatives can be enhanced (e.g., with MoS₂) for improved performance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 eco-friendly, biodegradable, and non-toxic solutions for industrial applications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Align with goals of sustainable development in real-world tribological systems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 low environmental impact and reduced pollution in lubrication technology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589544" y="2257973"/>
            <a:ext cx="3616093" cy="2406345"/>
          </a:xfrm>
          <a:custGeom>
            <a:avLst/>
            <a:gdLst/>
            <a:ahLst/>
            <a:cxnLst/>
            <a:rect r="r" b="b" t="t" l="l"/>
            <a:pathLst>
              <a:path h="2406345" w="3616093">
                <a:moveTo>
                  <a:pt x="0" y="0"/>
                </a:moveTo>
                <a:lnTo>
                  <a:pt x="3616093" y="0"/>
                </a:lnTo>
                <a:lnTo>
                  <a:pt x="3616093" y="2406345"/>
                </a:lnTo>
                <a:lnTo>
                  <a:pt x="0" y="2406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1022" y="5064368"/>
            <a:ext cx="3950909" cy="1975455"/>
          </a:xfrm>
          <a:custGeom>
            <a:avLst/>
            <a:gdLst/>
            <a:ahLst/>
            <a:cxnLst/>
            <a:rect r="r" b="b" t="t" l="l"/>
            <a:pathLst>
              <a:path h="1975455" w="3950909">
                <a:moveTo>
                  <a:pt x="0" y="0"/>
                </a:moveTo>
                <a:lnTo>
                  <a:pt x="3950909" y="0"/>
                </a:lnTo>
                <a:lnTo>
                  <a:pt x="3950909" y="1975455"/>
                </a:lnTo>
                <a:lnTo>
                  <a:pt x="0" y="1975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0732" y="2324648"/>
            <a:ext cx="8205577" cy="55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409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More Eco-friendly Lubricants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80216" y="621195"/>
            <a:ext cx="9156260" cy="9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6987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Future Direction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255094" y="314093"/>
            <a:ext cx="12414888" cy="1429215"/>
            <a:chOff x="0" y="0"/>
            <a:chExt cx="16553185" cy="19056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553185" cy="1905620"/>
              <a:chOff x="0" y="0"/>
              <a:chExt cx="4178406" cy="48102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178406" cy="481022"/>
              </a:xfrm>
              <a:custGeom>
                <a:avLst/>
                <a:gdLst/>
                <a:ahLst/>
                <a:cxnLst/>
                <a:rect r="r" b="b" t="t" l="l"/>
                <a:pathLst>
                  <a:path h="481022" w="4178406">
                    <a:moveTo>
                      <a:pt x="24888" y="0"/>
                    </a:moveTo>
                    <a:lnTo>
                      <a:pt x="4153518" y="0"/>
                    </a:lnTo>
                    <a:cubicBezTo>
                      <a:pt x="4167263" y="0"/>
                      <a:pt x="4178406" y="11143"/>
                      <a:pt x="4178406" y="24888"/>
                    </a:cubicBezTo>
                    <a:lnTo>
                      <a:pt x="4178406" y="456135"/>
                    </a:lnTo>
                    <a:cubicBezTo>
                      <a:pt x="4178406" y="469880"/>
                      <a:pt x="4167263" y="481022"/>
                      <a:pt x="4153518" y="481022"/>
                    </a:cubicBezTo>
                    <a:lnTo>
                      <a:pt x="24888" y="481022"/>
                    </a:lnTo>
                    <a:cubicBezTo>
                      <a:pt x="11143" y="481022"/>
                      <a:pt x="0" y="469880"/>
                      <a:pt x="0" y="456135"/>
                    </a:cubicBezTo>
                    <a:lnTo>
                      <a:pt x="0" y="24888"/>
                    </a:lnTo>
                    <a:cubicBezTo>
                      <a:pt x="0" y="11143"/>
                      <a:pt x="11143" y="0"/>
                      <a:pt x="2488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47625"/>
                <a:ext cx="4178406" cy="4333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374441"/>
              <a:ext cx="16553185" cy="1280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68"/>
                </a:lnSpc>
              </a:pPr>
              <a:r>
                <a:rPr lang="en-US" sz="6968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References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66036" y="2295525"/>
            <a:ext cx="16093264" cy="671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75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1] Y. Hori, “A theory of oil whip”, 1959.</a:t>
            </a:r>
          </a:p>
          <a:p>
            <a:pPr algn="l">
              <a:lnSpc>
                <a:spcPts val="3306"/>
              </a:lnSpc>
            </a:pPr>
            <a:r>
              <a:rPr lang="en-US" sz="275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W. O. Winer, “Molybdenum disulfide as a lubricant: A reviewof the fundamental knowledge”, Wear, vol. 10, no. 6, pp. 422–452, 1967.</a:t>
            </a:r>
          </a:p>
          <a:p>
            <a:pPr algn="l">
              <a:lnSpc>
                <a:spcPts val="3306"/>
              </a:lnSpc>
            </a:pPr>
            <a:r>
              <a:rPr lang="en-US" sz="275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A. Willing, “Lubricants based on renewable resources–an environmentally compatible alternative to mineral oil products”,Chemosphere, vol. 43, no. 1, pp. 89–98, 2001.</a:t>
            </a:r>
          </a:p>
          <a:p>
            <a:pPr algn="l">
              <a:lnSpc>
                <a:spcPts val="3306"/>
              </a:lnSpc>
            </a:pPr>
            <a:r>
              <a:rPr lang="en-US" sz="275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S. Boyde, “Green lubricants. environmental benefits and impacts of lubrication”, Green Chemistry, vol. 4, no. 4, pp. 293307, 2002.</a:t>
            </a:r>
          </a:p>
          <a:p>
            <a:pPr algn="l">
              <a:lnSpc>
                <a:spcPts val="3306"/>
              </a:lnSpc>
            </a:pPr>
            <a:r>
              <a:rPr lang="en-US" sz="275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J. H. Hamman, “Composition and applications of aloe vera leafgel”, Molecules, vol. 13, no. 8, pp. 1599–1616, 2008.</a:t>
            </a:r>
          </a:p>
          <a:p>
            <a:pPr algn="l">
              <a:lnSpc>
                <a:spcPts val="3306"/>
              </a:lnSpc>
            </a:pPr>
            <a:r>
              <a:rPr lang="en-US" sz="275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C. Betton, “Lubricants and their environmental impact”, Chem-istry and technology of lubricants, pp. 435–457, 2010.</a:t>
            </a:r>
          </a:p>
          <a:p>
            <a:pPr algn="l">
              <a:lnSpc>
                <a:spcPts val="3306"/>
              </a:lnSpc>
            </a:pPr>
            <a:r>
              <a:rPr lang="en-US" sz="275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M. Nosonovsky and B. Bhushan, Green tribology: Principles,research areas and challenges, 2010.</a:t>
            </a:r>
          </a:p>
          <a:p>
            <a:pPr algn="l">
              <a:lnSpc>
                <a:spcPts val="3306"/>
              </a:lnSpc>
            </a:pPr>
            <a:r>
              <a:rPr lang="en-US" sz="275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Bharat. “Wikipedia”. Accessed: 2025-04-05. (2012), [Online].Available: https://en.wikipedia.org/wiki/Tribology.</a:t>
            </a:r>
          </a:p>
          <a:p>
            <a:pPr algn="l">
              <a:lnSpc>
                <a:spcPts val="3306"/>
              </a:lnSpc>
            </a:pPr>
            <a:r>
              <a:rPr lang="en-US" sz="275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Available at : </a:t>
            </a:r>
            <a:r>
              <a:rPr lang="en-US" sz="2755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 tooltip="https://pubs.acs.org/doi/10.1021/acs.jpcc.8b05922"/>
              </a:rPr>
              <a:t>https://pubs.acs.org/doi/10.1021/acs.jpcc.8b05922</a:t>
            </a:r>
          </a:p>
          <a:p>
            <a:pPr algn="l">
              <a:lnSpc>
                <a:spcPts val="3306"/>
              </a:lnSpc>
            </a:pPr>
            <a:r>
              <a:rPr lang="en-US" sz="2755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Availablr at:  </a:t>
            </a:r>
            <a:r>
              <a:rPr lang="en-US" sz="2755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https://pubs.rsc.org/en/content/articlehtml/2020/ra/d0ra03414b"/>
              </a:rPr>
              <a:t>https://pubs.rsc.org/en/content/articlehtml/2020/ra/d0ra03414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4095" y="8349119"/>
            <a:ext cx="9741103" cy="1240779"/>
          </a:xfrm>
          <a:custGeom>
            <a:avLst/>
            <a:gdLst/>
            <a:ahLst/>
            <a:cxnLst/>
            <a:rect r="r" b="b" t="t" l="l"/>
            <a:pathLst>
              <a:path h="1240779" w="9741103">
                <a:moveTo>
                  <a:pt x="0" y="0"/>
                </a:moveTo>
                <a:lnTo>
                  <a:pt x="9741103" y="0"/>
                </a:lnTo>
                <a:lnTo>
                  <a:pt x="9741103" y="1240779"/>
                </a:lnTo>
                <a:lnTo>
                  <a:pt x="0" y="1240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-87932" r="0" b="-751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3113" y="2769998"/>
            <a:ext cx="14007340" cy="681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sincerely thank </a:t>
            </a:r>
            <a:r>
              <a:rPr lang="en-US" b="true" sz="3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Dr. Manjesh K. Singh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his invaluable guidance and for providing us the opportunity to work on this project.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heartfelt appreciation to the Tribology Lab Team —</a:t>
            </a:r>
            <a:r>
              <a:rPr lang="en-US" b="true" sz="3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Mr. Kuldeep, Mr. Ajay, Mr. Susheel, Mr. Arun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others for their constant support and assistance with the experimental setup.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also extend our gratitude to the </a:t>
            </a:r>
            <a:r>
              <a:rPr lang="en-US" b="true" sz="3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Department of Mechanical Engineering, IIT Kanpur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offering the platform and resources to carry out this research.</a:t>
            </a: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3357202" y="424952"/>
            <a:ext cx="12414888" cy="1429215"/>
            <a:chOff x="0" y="0"/>
            <a:chExt cx="16553185" cy="190562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553185" cy="1905620"/>
              <a:chOff x="0" y="0"/>
              <a:chExt cx="4178406" cy="48102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178406" cy="481022"/>
              </a:xfrm>
              <a:custGeom>
                <a:avLst/>
                <a:gdLst/>
                <a:ahLst/>
                <a:cxnLst/>
                <a:rect r="r" b="b" t="t" l="l"/>
                <a:pathLst>
                  <a:path h="481022" w="4178406">
                    <a:moveTo>
                      <a:pt x="24888" y="0"/>
                    </a:moveTo>
                    <a:lnTo>
                      <a:pt x="4153518" y="0"/>
                    </a:lnTo>
                    <a:cubicBezTo>
                      <a:pt x="4167263" y="0"/>
                      <a:pt x="4178406" y="11143"/>
                      <a:pt x="4178406" y="24888"/>
                    </a:cubicBezTo>
                    <a:lnTo>
                      <a:pt x="4178406" y="456135"/>
                    </a:lnTo>
                    <a:cubicBezTo>
                      <a:pt x="4178406" y="469880"/>
                      <a:pt x="4167263" y="481022"/>
                      <a:pt x="4153518" y="481022"/>
                    </a:cubicBezTo>
                    <a:lnTo>
                      <a:pt x="24888" y="481022"/>
                    </a:lnTo>
                    <a:cubicBezTo>
                      <a:pt x="11143" y="481022"/>
                      <a:pt x="0" y="469880"/>
                      <a:pt x="0" y="456135"/>
                    </a:cubicBezTo>
                    <a:lnTo>
                      <a:pt x="0" y="24888"/>
                    </a:lnTo>
                    <a:cubicBezTo>
                      <a:pt x="0" y="11143"/>
                      <a:pt x="11143" y="0"/>
                      <a:pt x="2488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47625"/>
                <a:ext cx="4178406" cy="4333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374441"/>
              <a:ext cx="16553185" cy="1280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68"/>
                </a:lnSpc>
              </a:pPr>
              <a:r>
                <a:rPr lang="en-US" sz="6968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Acknowledgement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30990" y="1701411"/>
            <a:ext cx="11426020" cy="6884177"/>
          </a:xfrm>
          <a:custGeom>
            <a:avLst/>
            <a:gdLst/>
            <a:ahLst/>
            <a:cxnLst/>
            <a:rect r="r" b="b" t="t" l="l"/>
            <a:pathLst>
              <a:path h="6884177" w="11426020">
                <a:moveTo>
                  <a:pt x="0" y="0"/>
                </a:moveTo>
                <a:lnTo>
                  <a:pt x="11426020" y="0"/>
                </a:lnTo>
                <a:lnTo>
                  <a:pt x="11426020" y="6884178"/>
                </a:lnTo>
                <a:lnTo>
                  <a:pt x="0" y="688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160" r="0" b="-1216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5530" y="1028700"/>
            <a:ext cx="12531662" cy="8523373"/>
          </a:xfrm>
          <a:custGeom>
            <a:avLst/>
            <a:gdLst/>
            <a:ahLst/>
            <a:cxnLst/>
            <a:rect r="r" b="b" t="t" l="l"/>
            <a:pathLst>
              <a:path h="8523373" w="12531662">
                <a:moveTo>
                  <a:pt x="0" y="0"/>
                </a:moveTo>
                <a:lnTo>
                  <a:pt x="12531662" y="0"/>
                </a:lnTo>
                <a:lnTo>
                  <a:pt x="12531662" y="8523373"/>
                </a:lnTo>
                <a:lnTo>
                  <a:pt x="0" y="8523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0967" y="2303422"/>
            <a:ext cx="15246550" cy="502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8" indent="-367029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Tribology is defined as the science and technology of the tribological aspects of ecological balance and of environmental impacts.</a:t>
            </a:r>
          </a:p>
          <a:p>
            <a:pPr algn="just">
              <a:lnSpc>
                <a:spcPts val="3399"/>
              </a:lnSpc>
            </a:pPr>
          </a:p>
          <a:p>
            <a:pPr algn="just" marL="734058" indent="-367029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viewpoint of sustainable development of resources and environment, the main objectives of green tribology are:</a:t>
            </a:r>
          </a:p>
          <a:p>
            <a:pPr algn="just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1. the environment-friendly saving of energy and materials, </a:t>
            </a:r>
          </a:p>
          <a:p>
            <a:pPr algn="just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2. the enhancement of the environment and quality of life.</a:t>
            </a:r>
          </a:p>
          <a:p>
            <a:pPr algn="just">
              <a:lnSpc>
                <a:spcPts val="3399"/>
              </a:lnSpc>
            </a:pPr>
          </a:p>
          <a:p>
            <a:pPr algn="just" marL="734058" indent="-367029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project delves into the lubrication aspect of tribology and tries to address the current challenges from the point of view of green tribology.</a:t>
            </a:r>
          </a:p>
          <a:p>
            <a:pPr algn="just">
              <a:lnSpc>
                <a:spcPts val="359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7140216"/>
            <a:ext cx="6060472" cy="3146784"/>
          </a:xfrm>
          <a:custGeom>
            <a:avLst/>
            <a:gdLst/>
            <a:ahLst/>
            <a:cxnLst/>
            <a:rect r="r" b="b" t="t" l="l"/>
            <a:pathLst>
              <a:path h="3146784" w="6060472">
                <a:moveTo>
                  <a:pt x="0" y="0"/>
                </a:moveTo>
                <a:lnTo>
                  <a:pt x="6060472" y="0"/>
                </a:lnTo>
                <a:lnTo>
                  <a:pt x="6060472" y="3146784"/>
                </a:lnTo>
                <a:lnTo>
                  <a:pt x="0" y="3146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32420" y="7140216"/>
            <a:ext cx="3455580" cy="3146784"/>
          </a:xfrm>
          <a:custGeom>
            <a:avLst/>
            <a:gdLst/>
            <a:ahLst/>
            <a:cxnLst/>
            <a:rect r="r" b="b" t="t" l="l"/>
            <a:pathLst>
              <a:path h="3146784" w="3455580">
                <a:moveTo>
                  <a:pt x="0" y="0"/>
                </a:moveTo>
                <a:lnTo>
                  <a:pt x="3455580" y="0"/>
                </a:lnTo>
                <a:lnTo>
                  <a:pt x="3455580" y="3146784"/>
                </a:lnTo>
                <a:lnTo>
                  <a:pt x="0" y="3146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21225" y="7140216"/>
            <a:ext cx="2803017" cy="3146784"/>
          </a:xfrm>
          <a:custGeom>
            <a:avLst/>
            <a:gdLst/>
            <a:ahLst/>
            <a:cxnLst/>
            <a:rect r="r" b="b" t="t" l="l"/>
            <a:pathLst>
              <a:path h="3146784" w="2803017">
                <a:moveTo>
                  <a:pt x="0" y="0"/>
                </a:moveTo>
                <a:lnTo>
                  <a:pt x="2803017" y="0"/>
                </a:lnTo>
                <a:lnTo>
                  <a:pt x="2803017" y="3146784"/>
                </a:lnTo>
                <a:lnTo>
                  <a:pt x="0" y="3146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26822" y="7140216"/>
            <a:ext cx="2803017" cy="3146784"/>
          </a:xfrm>
          <a:custGeom>
            <a:avLst/>
            <a:gdLst/>
            <a:ahLst/>
            <a:cxnLst/>
            <a:rect r="r" b="b" t="t" l="l"/>
            <a:pathLst>
              <a:path h="3146784" w="2803017">
                <a:moveTo>
                  <a:pt x="0" y="0"/>
                </a:moveTo>
                <a:lnTo>
                  <a:pt x="2803018" y="0"/>
                </a:lnTo>
                <a:lnTo>
                  <a:pt x="2803018" y="3146784"/>
                </a:lnTo>
                <a:lnTo>
                  <a:pt x="0" y="3146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60425" y="323584"/>
            <a:ext cx="13567150" cy="1410232"/>
            <a:chOff x="0" y="0"/>
            <a:chExt cx="18089533" cy="188030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089533" cy="1880309"/>
              <a:chOff x="0" y="0"/>
              <a:chExt cx="3909775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90977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909775">
                    <a:moveTo>
                      <a:pt x="26597" y="0"/>
                    </a:moveTo>
                    <a:lnTo>
                      <a:pt x="3883177" y="0"/>
                    </a:lnTo>
                    <a:cubicBezTo>
                      <a:pt x="3897867" y="0"/>
                      <a:pt x="3909775" y="11908"/>
                      <a:pt x="3909775" y="26597"/>
                    </a:cubicBezTo>
                    <a:lnTo>
                      <a:pt x="3909775" y="379802"/>
                    </a:lnTo>
                    <a:cubicBezTo>
                      <a:pt x="3909775" y="394492"/>
                      <a:pt x="3897867" y="406400"/>
                      <a:pt x="3883177" y="406400"/>
                    </a:cubicBezTo>
                    <a:lnTo>
                      <a:pt x="26597" y="406400"/>
                    </a:lnTo>
                    <a:cubicBezTo>
                      <a:pt x="11908" y="406400"/>
                      <a:pt x="0" y="394492"/>
                      <a:pt x="0" y="379802"/>
                    </a:cubicBezTo>
                    <a:lnTo>
                      <a:pt x="0" y="26597"/>
                    </a:lnTo>
                    <a:cubicBezTo>
                      <a:pt x="0" y="11908"/>
                      <a:pt x="11908" y="0"/>
                      <a:pt x="26597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47625"/>
                <a:ext cx="3909775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06994"/>
              <a:ext cx="18089533" cy="118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86"/>
                </a:lnSpc>
              </a:pPr>
              <a:r>
                <a:rPr lang="en-US" sz="6386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Introduction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44930"/>
            <a:ext cx="9704536" cy="886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9"/>
              </a:lnSpc>
            </a:pPr>
          </a:p>
          <a:p>
            <a:pPr algn="just">
              <a:lnSpc>
                <a:spcPts val="4559"/>
              </a:lnSpc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 of Lubrication: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friction between moving surfaces via a low shear strength film.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Conventional Lubricants:</a:t>
            </a:r>
          </a:p>
          <a:p>
            <a:pPr algn="just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Mineral oils, synthetic oils, and greases</a:t>
            </a:r>
          </a:p>
          <a:p>
            <a:pPr algn="just">
              <a:lnSpc>
                <a:spcPts val="4559"/>
              </a:lnSpc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Non-biodegradable → Harmful effects: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 contamination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Soil degradation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Toxicity to aquatic life</a:t>
            </a:r>
          </a:p>
          <a:p>
            <a:pPr algn="just">
              <a:lnSpc>
                <a:spcPts val="4559"/>
              </a:lnSpc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Sustainable Alternative: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Plant-based lubricants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Biodegradable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Environmentally safe</a:t>
            </a:r>
          </a:p>
          <a:p>
            <a:pPr algn="just">
              <a:lnSpc>
                <a:spcPts val="359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3030672" y="393253"/>
            <a:ext cx="12226657" cy="1270895"/>
            <a:chOff x="0" y="0"/>
            <a:chExt cx="16302209" cy="169452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302209" cy="1694527"/>
              <a:chOff x="0" y="0"/>
              <a:chExt cx="3909775" cy="406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90977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909775">
                    <a:moveTo>
                      <a:pt x="26597" y="0"/>
                    </a:moveTo>
                    <a:lnTo>
                      <a:pt x="3883177" y="0"/>
                    </a:lnTo>
                    <a:cubicBezTo>
                      <a:pt x="3897867" y="0"/>
                      <a:pt x="3909775" y="11908"/>
                      <a:pt x="3909775" y="26597"/>
                    </a:cubicBezTo>
                    <a:lnTo>
                      <a:pt x="3909775" y="379802"/>
                    </a:lnTo>
                    <a:cubicBezTo>
                      <a:pt x="3909775" y="394492"/>
                      <a:pt x="3897867" y="406400"/>
                      <a:pt x="3883177" y="406400"/>
                    </a:cubicBezTo>
                    <a:lnTo>
                      <a:pt x="26597" y="406400"/>
                    </a:lnTo>
                    <a:cubicBezTo>
                      <a:pt x="11908" y="406400"/>
                      <a:pt x="0" y="394492"/>
                      <a:pt x="0" y="379802"/>
                    </a:cubicBezTo>
                    <a:lnTo>
                      <a:pt x="0" y="26597"/>
                    </a:lnTo>
                    <a:cubicBezTo>
                      <a:pt x="0" y="11908"/>
                      <a:pt x="11908" y="0"/>
                      <a:pt x="26597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47625"/>
                <a:ext cx="3909775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359024"/>
              <a:ext cx="16302209" cy="107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5"/>
                </a:lnSpc>
              </a:pPr>
              <a:r>
                <a:rPr lang="en-US" sz="5755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Introduction (cont’d)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741144" y="1664147"/>
            <a:ext cx="3518156" cy="2817328"/>
          </a:xfrm>
          <a:custGeom>
            <a:avLst/>
            <a:gdLst/>
            <a:ahLst/>
            <a:cxnLst/>
            <a:rect r="r" b="b" t="t" l="l"/>
            <a:pathLst>
              <a:path h="2817328" w="3518156">
                <a:moveTo>
                  <a:pt x="0" y="0"/>
                </a:moveTo>
                <a:lnTo>
                  <a:pt x="3518156" y="0"/>
                </a:lnTo>
                <a:lnTo>
                  <a:pt x="3518156" y="2817329"/>
                </a:lnTo>
                <a:lnTo>
                  <a:pt x="0" y="281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98578" y="7396245"/>
            <a:ext cx="2960722" cy="2890755"/>
          </a:xfrm>
          <a:custGeom>
            <a:avLst/>
            <a:gdLst/>
            <a:ahLst/>
            <a:cxnLst/>
            <a:rect r="r" b="b" t="t" l="l"/>
            <a:pathLst>
              <a:path h="2890755" w="2960722">
                <a:moveTo>
                  <a:pt x="0" y="0"/>
                </a:moveTo>
                <a:lnTo>
                  <a:pt x="2960722" y="0"/>
                </a:lnTo>
                <a:lnTo>
                  <a:pt x="2960722" y="2890755"/>
                </a:lnTo>
                <a:lnTo>
                  <a:pt x="0" y="2890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52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23975" y="6325004"/>
            <a:ext cx="6895886" cy="4577567"/>
          </a:xfrm>
          <a:custGeom>
            <a:avLst/>
            <a:gdLst/>
            <a:ahLst/>
            <a:cxnLst/>
            <a:rect r="r" b="b" t="t" l="l"/>
            <a:pathLst>
              <a:path h="4577567" w="6895886">
                <a:moveTo>
                  <a:pt x="0" y="0"/>
                </a:moveTo>
                <a:lnTo>
                  <a:pt x="6895886" y="0"/>
                </a:lnTo>
                <a:lnTo>
                  <a:pt x="6895886" y="4577567"/>
                </a:lnTo>
                <a:lnTo>
                  <a:pt x="0" y="457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535" t="-14079" r="-1869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98578" y="4486282"/>
            <a:ext cx="2909963" cy="2909963"/>
          </a:xfrm>
          <a:custGeom>
            <a:avLst/>
            <a:gdLst/>
            <a:ahLst/>
            <a:cxnLst/>
            <a:rect r="r" b="b" t="t" l="l"/>
            <a:pathLst>
              <a:path h="2909963" w="2909963">
                <a:moveTo>
                  <a:pt x="0" y="0"/>
                </a:moveTo>
                <a:lnTo>
                  <a:pt x="2909963" y="0"/>
                </a:lnTo>
                <a:lnTo>
                  <a:pt x="2909963" y="2909963"/>
                </a:lnTo>
                <a:lnTo>
                  <a:pt x="0" y="2909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67589"/>
            <a:ext cx="16230600" cy="41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Biodegradable Lubricant Used: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Mustard oil.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Analyze Coefficient of Friction (COF) between 2 steel samples using Linear Reciprocating Tribometer at 2 different temperatures.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Addition of MoS₂ nanoparticles as a solid lubricant.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Observe its effect on COF values.</a:t>
            </a:r>
          </a:p>
          <a:p>
            <a:pPr algn="just">
              <a:lnSpc>
                <a:spcPts val="431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6210236"/>
            <a:ext cx="4580424" cy="3048064"/>
          </a:xfrm>
          <a:custGeom>
            <a:avLst/>
            <a:gdLst/>
            <a:ahLst/>
            <a:cxnLst/>
            <a:rect r="r" b="b" t="t" l="l"/>
            <a:pathLst>
              <a:path h="3048064" w="4580424">
                <a:moveTo>
                  <a:pt x="0" y="0"/>
                </a:moveTo>
                <a:lnTo>
                  <a:pt x="4580424" y="0"/>
                </a:lnTo>
                <a:lnTo>
                  <a:pt x="4580424" y="3048064"/>
                </a:lnTo>
                <a:lnTo>
                  <a:pt x="0" y="3048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30672" y="393253"/>
            <a:ext cx="12226657" cy="1270895"/>
            <a:chOff x="0" y="0"/>
            <a:chExt cx="16302209" cy="169452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302209" cy="1694527"/>
              <a:chOff x="0" y="0"/>
              <a:chExt cx="3909775" cy="4064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90977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909775">
                    <a:moveTo>
                      <a:pt x="26597" y="0"/>
                    </a:moveTo>
                    <a:lnTo>
                      <a:pt x="3883177" y="0"/>
                    </a:lnTo>
                    <a:cubicBezTo>
                      <a:pt x="3897867" y="0"/>
                      <a:pt x="3909775" y="11908"/>
                      <a:pt x="3909775" y="26597"/>
                    </a:cubicBezTo>
                    <a:lnTo>
                      <a:pt x="3909775" y="379802"/>
                    </a:lnTo>
                    <a:cubicBezTo>
                      <a:pt x="3909775" y="394492"/>
                      <a:pt x="3897867" y="406400"/>
                      <a:pt x="3883177" y="406400"/>
                    </a:cubicBezTo>
                    <a:lnTo>
                      <a:pt x="26597" y="406400"/>
                    </a:lnTo>
                    <a:cubicBezTo>
                      <a:pt x="11908" y="406400"/>
                      <a:pt x="0" y="394492"/>
                      <a:pt x="0" y="379802"/>
                    </a:cubicBezTo>
                    <a:lnTo>
                      <a:pt x="0" y="26597"/>
                    </a:lnTo>
                    <a:cubicBezTo>
                      <a:pt x="0" y="11908"/>
                      <a:pt x="11908" y="0"/>
                      <a:pt x="26597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47625"/>
                <a:ext cx="3909775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359024"/>
              <a:ext cx="16302209" cy="107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5"/>
                </a:lnSpc>
              </a:pPr>
              <a:r>
                <a:rPr lang="en-US" sz="5755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Introduction (cont’d)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650527" y="4292883"/>
            <a:ext cx="4212983" cy="5617310"/>
          </a:xfrm>
          <a:custGeom>
            <a:avLst/>
            <a:gdLst/>
            <a:ahLst/>
            <a:cxnLst/>
            <a:rect r="r" b="b" t="t" l="l"/>
            <a:pathLst>
              <a:path h="5617310" w="4212983">
                <a:moveTo>
                  <a:pt x="0" y="0"/>
                </a:moveTo>
                <a:lnTo>
                  <a:pt x="4212982" y="0"/>
                </a:lnTo>
                <a:lnTo>
                  <a:pt x="4212982" y="5617310"/>
                </a:lnTo>
                <a:lnTo>
                  <a:pt x="0" y="5617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26010" y="5143500"/>
            <a:ext cx="2413117" cy="5029317"/>
          </a:xfrm>
          <a:custGeom>
            <a:avLst/>
            <a:gdLst/>
            <a:ahLst/>
            <a:cxnLst/>
            <a:rect r="r" b="b" t="t" l="l"/>
            <a:pathLst>
              <a:path h="5029317" w="2413117">
                <a:moveTo>
                  <a:pt x="0" y="0"/>
                </a:moveTo>
                <a:lnTo>
                  <a:pt x="2413117" y="0"/>
                </a:lnTo>
                <a:lnTo>
                  <a:pt x="24131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839" t="0" r="-51576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144" y="1972266"/>
            <a:ext cx="10987258" cy="642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Polishing Stage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Equipment: Wet polishing machine (200 RPM), 320 &amp; 1200-grit abrasives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Purpose: Smooth, uniform surface on SS304 plate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Why: Ensures consistent surface finish, minimizing artifacts in friction/wear tests</a:t>
            </a:r>
          </a:p>
          <a:p>
            <a:pPr algn="just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Cleaning P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rocess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Method: Acetone cleaning post-polishing</a:t>
            </a:r>
          </a:p>
          <a:p>
            <a:pPr algn="just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Removes oil, debris, and abrasive residues for contamination-free testing</a:t>
            </a:r>
          </a:p>
          <a:p>
            <a:pPr algn="just">
              <a:lnSpc>
                <a:spcPts val="431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9500" y="1703395"/>
            <a:ext cx="5361440" cy="6572467"/>
          </a:xfrm>
          <a:custGeom>
            <a:avLst/>
            <a:gdLst/>
            <a:ahLst/>
            <a:cxnLst/>
            <a:rect r="r" b="b" t="t" l="l"/>
            <a:pathLst>
              <a:path h="6572467" w="5361440">
                <a:moveTo>
                  <a:pt x="0" y="0"/>
                </a:moveTo>
                <a:lnTo>
                  <a:pt x="5361440" y="0"/>
                </a:lnTo>
                <a:lnTo>
                  <a:pt x="5361440" y="6572467"/>
                </a:lnTo>
                <a:lnTo>
                  <a:pt x="0" y="6572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34839" y="496229"/>
            <a:ext cx="13418322" cy="1064941"/>
            <a:chOff x="0" y="0"/>
            <a:chExt cx="17891096" cy="141992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7891096" cy="1419922"/>
              <a:chOff x="0" y="0"/>
              <a:chExt cx="5120663" cy="4064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12066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5120663">
                    <a:moveTo>
                      <a:pt x="20308" y="0"/>
                    </a:moveTo>
                    <a:lnTo>
                      <a:pt x="5100355" y="0"/>
                    </a:lnTo>
                    <a:cubicBezTo>
                      <a:pt x="5105741" y="0"/>
                      <a:pt x="5110906" y="2140"/>
                      <a:pt x="5114715" y="5948"/>
                    </a:cubicBezTo>
                    <a:cubicBezTo>
                      <a:pt x="5118523" y="9757"/>
                      <a:pt x="5120663" y="14922"/>
                      <a:pt x="5120663" y="20308"/>
                    </a:cubicBezTo>
                    <a:lnTo>
                      <a:pt x="5120663" y="386092"/>
                    </a:lnTo>
                    <a:cubicBezTo>
                      <a:pt x="5120663" y="391478"/>
                      <a:pt x="5118523" y="396643"/>
                      <a:pt x="5114715" y="400452"/>
                    </a:cubicBezTo>
                    <a:cubicBezTo>
                      <a:pt x="5110906" y="404260"/>
                      <a:pt x="5105741" y="406400"/>
                      <a:pt x="5100355" y="406400"/>
                    </a:cubicBezTo>
                    <a:lnTo>
                      <a:pt x="20308" y="406400"/>
                    </a:lnTo>
                    <a:cubicBezTo>
                      <a:pt x="14922" y="406400"/>
                      <a:pt x="9757" y="404260"/>
                      <a:pt x="5948" y="400452"/>
                    </a:cubicBezTo>
                    <a:cubicBezTo>
                      <a:pt x="2140" y="396643"/>
                      <a:pt x="0" y="391478"/>
                      <a:pt x="0" y="386092"/>
                    </a:cubicBezTo>
                    <a:lnTo>
                      <a:pt x="0" y="20308"/>
                    </a:lnTo>
                    <a:cubicBezTo>
                      <a:pt x="0" y="14922"/>
                      <a:pt x="2140" y="9757"/>
                      <a:pt x="5948" y="5948"/>
                    </a:cubicBezTo>
                    <a:cubicBezTo>
                      <a:pt x="9757" y="2140"/>
                      <a:pt x="14922" y="0"/>
                      <a:pt x="2030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47625"/>
                <a:ext cx="5120663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306754"/>
              <a:ext cx="17891096" cy="892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2"/>
                </a:lnSpc>
              </a:pPr>
              <a:r>
                <a:rPr lang="en-US" sz="4822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Experimental Setup &amp; Surface Preparation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293161" y="8275862"/>
            <a:ext cx="5452220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Schematic diagram 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4343" y="1947088"/>
            <a:ext cx="5033388" cy="8099611"/>
            <a:chOff x="0" y="0"/>
            <a:chExt cx="1325666" cy="21332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5666" cy="2133231"/>
            </a:xfrm>
            <a:custGeom>
              <a:avLst/>
              <a:gdLst/>
              <a:ahLst/>
              <a:cxnLst/>
              <a:rect r="r" b="b" t="t" l="l"/>
              <a:pathLst>
                <a:path h="2133231" w="1325666">
                  <a:moveTo>
                    <a:pt x="78444" y="0"/>
                  </a:moveTo>
                  <a:lnTo>
                    <a:pt x="1247222" y="0"/>
                  </a:lnTo>
                  <a:cubicBezTo>
                    <a:pt x="1268027" y="0"/>
                    <a:pt x="1287979" y="8265"/>
                    <a:pt x="1302690" y="22976"/>
                  </a:cubicBezTo>
                  <a:cubicBezTo>
                    <a:pt x="1317401" y="37687"/>
                    <a:pt x="1325666" y="57639"/>
                    <a:pt x="1325666" y="78444"/>
                  </a:cubicBezTo>
                  <a:lnTo>
                    <a:pt x="1325666" y="2054787"/>
                  </a:lnTo>
                  <a:cubicBezTo>
                    <a:pt x="1325666" y="2075592"/>
                    <a:pt x="1317401" y="2095544"/>
                    <a:pt x="1302690" y="2110255"/>
                  </a:cubicBezTo>
                  <a:cubicBezTo>
                    <a:pt x="1287979" y="2124966"/>
                    <a:pt x="1268027" y="2133231"/>
                    <a:pt x="1247222" y="2133231"/>
                  </a:cubicBezTo>
                  <a:lnTo>
                    <a:pt x="78444" y="2133231"/>
                  </a:lnTo>
                  <a:cubicBezTo>
                    <a:pt x="57639" y="2133231"/>
                    <a:pt x="37687" y="2124966"/>
                    <a:pt x="22976" y="2110255"/>
                  </a:cubicBezTo>
                  <a:cubicBezTo>
                    <a:pt x="8265" y="2095544"/>
                    <a:pt x="0" y="2075592"/>
                    <a:pt x="0" y="2054787"/>
                  </a:cubicBezTo>
                  <a:lnTo>
                    <a:pt x="0" y="78444"/>
                  </a:lnTo>
                  <a:cubicBezTo>
                    <a:pt x="0" y="57639"/>
                    <a:pt x="8265" y="37687"/>
                    <a:pt x="22976" y="22976"/>
                  </a:cubicBezTo>
                  <a:cubicBezTo>
                    <a:pt x="37687" y="8265"/>
                    <a:pt x="57639" y="0"/>
                    <a:pt x="78444" y="0"/>
                  </a:cubicBezTo>
                  <a:close/>
                </a:path>
              </a:pathLst>
            </a:custGeom>
            <a:solidFill>
              <a:srgbClr val="CED4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1325666" cy="2085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41385"/>
            <a:ext cx="3259073" cy="3182104"/>
          </a:xfrm>
          <a:custGeom>
            <a:avLst/>
            <a:gdLst/>
            <a:ahLst/>
            <a:cxnLst/>
            <a:rect r="r" b="b" t="t" l="l"/>
            <a:pathLst>
              <a:path h="3182104" w="3259073">
                <a:moveTo>
                  <a:pt x="0" y="0"/>
                </a:moveTo>
                <a:lnTo>
                  <a:pt x="3259073" y="0"/>
                </a:lnTo>
                <a:lnTo>
                  <a:pt x="3259073" y="3182104"/>
                </a:lnTo>
                <a:lnTo>
                  <a:pt x="0" y="318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2" t="-3146" r="-662" b="-1059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4343" y="5736939"/>
            <a:ext cx="5035104" cy="388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68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Hand Stirring</a:t>
            </a:r>
          </a:p>
          <a:p>
            <a:pPr algn="l" marL="579412" indent="-289706" lvl="1">
              <a:lnSpc>
                <a:spcPts val="3220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0.05g, 0.25g, 0.5g of MoS₂ added to 50 ml mustard oil → 0.1%, 0.5%, 1.0% solutions.</a:t>
            </a:r>
          </a:p>
          <a:p>
            <a:pPr algn="l" marL="579412" indent="-289706" lvl="1">
              <a:lnSpc>
                <a:spcPts val="3220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Reason: Initial dispersion of MoS₂.</a:t>
            </a:r>
          </a:p>
          <a:p>
            <a:pPr algn="just">
              <a:lnSpc>
                <a:spcPts val="3409"/>
              </a:lnSpc>
            </a:pPr>
          </a:p>
          <a:p>
            <a:pPr algn="just">
              <a:lnSpc>
                <a:spcPts val="3409"/>
              </a:lnSpc>
            </a:pPr>
            <a:r>
              <a:rPr lang="en-US" sz="2841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40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2434839" y="496229"/>
            <a:ext cx="13418322" cy="1064941"/>
            <a:chOff x="0" y="0"/>
            <a:chExt cx="17891096" cy="141992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7891096" cy="1419922"/>
              <a:chOff x="0" y="0"/>
              <a:chExt cx="5120663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12066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5120663">
                    <a:moveTo>
                      <a:pt x="20308" y="0"/>
                    </a:moveTo>
                    <a:lnTo>
                      <a:pt x="5100355" y="0"/>
                    </a:lnTo>
                    <a:cubicBezTo>
                      <a:pt x="5105741" y="0"/>
                      <a:pt x="5110906" y="2140"/>
                      <a:pt x="5114715" y="5948"/>
                    </a:cubicBezTo>
                    <a:cubicBezTo>
                      <a:pt x="5118523" y="9757"/>
                      <a:pt x="5120663" y="14922"/>
                      <a:pt x="5120663" y="20308"/>
                    </a:cubicBezTo>
                    <a:lnTo>
                      <a:pt x="5120663" y="386092"/>
                    </a:lnTo>
                    <a:cubicBezTo>
                      <a:pt x="5120663" y="391478"/>
                      <a:pt x="5118523" y="396643"/>
                      <a:pt x="5114715" y="400452"/>
                    </a:cubicBezTo>
                    <a:cubicBezTo>
                      <a:pt x="5110906" y="404260"/>
                      <a:pt x="5105741" y="406400"/>
                      <a:pt x="5100355" y="406400"/>
                    </a:cubicBezTo>
                    <a:lnTo>
                      <a:pt x="20308" y="406400"/>
                    </a:lnTo>
                    <a:cubicBezTo>
                      <a:pt x="14922" y="406400"/>
                      <a:pt x="9757" y="404260"/>
                      <a:pt x="5948" y="400452"/>
                    </a:cubicBezTo>
                    <a:cubicBezTo>
                      <a:pt x="2140" y="396643"/>
                      <a:pt x="0" y="391478"/>
                      <a:pt x="0" y="386092"/>
                    </a:cubicBezTo>
                    <a:lnTo>
                      <a:pt x="0" y="20308"/>
                    </a:lnTo>
                    <a:cubicBezTo>
                      <a:pt x="0" y="14922"/>
                      <a:pt x="2140" y="9757"/>
                      <a:pt x="5948" y="5948"/>
                    </a:cubicBezTo>
                    <a:cubicBezTo>
                      <a:pt x="9757" y="2140"/>
                      <a:pt x="14922" y="0"/>
                      <a:pt x="2030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47625"/>
                <a:ext cx="5120663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306754"/>
              <a:ext cx="17891096" cy="892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2"/>
                </a:lnSpc>
              </a:pPr>
              <a:r>
                <a:rPr lang="en-US" sz="4822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Experimental Setup &amp; Surface Preparation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27172" y="1947088"/>
            <a:ext cx="5487950" cy="8470826"/>
            <a:chOff x="0" y="0"/>
            <a:chExt cx="7317266" cy="1129443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312916" cy="10799481"/>
              <a:chOff x="0" y="0"/>
              <a:chExt cx="1444527" cy="213323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44527" cy="2133231"/>
              </a:xfrm>
              <a:custGeom>
                <a:avLst/>
                <a:gdLst/>
                <a:ahLst/>
                <a:cxnLst/>
                <a:rect r="r" b="b" t="t" l="l"/>
                <a:pathLst>
                  <a:path h="2133231" w="1444527">
                    <a:moveTo>
                      <a:pt x="71989" y="0"/>
                    </a:moveTo>
                    <a:lnTo>
                      <a:pt x="1372538" y="0"/>
                    </a:lnTo>
                    <a:cubicBezTo>
                      <a:pt x="1412296" y="0"/>
                      <a:pt x="1444527" y="32231"/>
                      <a:pt x="1444527" y="71989"/>
                    </a:cubicBezTo>
                    <a:lnTo>
                      <a:pt x="1444527" y="2061242"/>
                    </a:lnTo>
                    <a:cubicBezTo>
                      <a:pt x="1444527" y="2080334"/>
                      <a:pt x="1436942" y="2098645"/>
                      <a:pt x="1423442" y="2112146"/>
                    </a:cubicBezTo>
                    <a:cubicBezTo>
                      <a:pt x="1409941" y="2125646"/>
                      <a:pt x="1391630" y="2133231"/>
                      <a:pt x="1372538" y="2133231"/>
                    </a:cubicBezTo>
                    <a:lnTo>
                      <a:pt x="71989" y="2133231"/>
                    </a:lnTo>
                    <a:cubicBezTo>
                      <a:pt x="52896" y="2133231"/>
                      <a:pt x="34586" y="2125646"/>
                      <a:pt x="21085" y="2112146"/>
                    </a:cubicBezTo>
                    <a:cubicBezTo>
                      <a:pt x="7585" y="2098645"/>
                      <a:pt x="0" y="2080334"/>
                      <a:pt x="0" y="2061242"/>
                    </a:cubicBezTo>
                    <a:lnTo>
                      <a:pt x="0" y="71989"/>
                    </a:lnTo>
                    <a:cubicBezTo>
                      <a:pt x="0" y="52896"/>
                      <a:pt x="7585" y="34586"/>
                      <a:pt x="21085" y="21085"/>
                    </a:cubicBezTo>
                    <a:cubicBezTo>
                      <a:pt x="34586" y="7585"/>
                      <a:pt x="52896" y="0"/>
                      <a:pt x="71989" y="0"/>
                    </a:cubicBezTo>
                    <a:close/>
                  </a:path>
                </a:pathLst>
              </a:custGeom>
              <a:solidFill>
                <a:srgbClr val="CED4F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47625"/>
                <a:ext cx="1444527" cy="20856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074996" y="525729"/>
              <a:ext cx="4970540" cy="3980393"/>
            </a:xfrm>
            <a:custGeom>
              <a:avLst/>
              <a:gdLst/>
              <a:ahLst/>
              <a:cxnLst/>
              <a:rect r="r" b="b" t="t" l="l"/>
              <a:pathLst>
                <a:path h="3980393" w="4970540">
                  <a:moveTo>
                    <a:pt x="0" y="0"/>
                  </a:moveTo>
                  <a:lnTo>
                    <a:pt x="4970540" y="0"/>
                  </a:lnTo>
                  <a:lnTo>
                    <a:pt x="4970540" y="3980393"/>
                  </a:lnTo>
                  <a:lnTo>
                    <a:pt x="0" y="3980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96735" y="5072185"/>
              <a:ext cx="7120532" cy="622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8"/>
                </a:lnSpc>
              </a:pPr>
              <a:r>
                <a:rPr lang="en-US" sz="2632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2. Ultrasonic Bath</a:t>
              </a:r>
            </a:p>
            <a:p>
              <a:pPr algn="l" marL="568273" indent="-284137" lvl="1">
                <a:lnSpc>
                  <a:spcPts val="3158"/>
                </a:lnSpc>
                <a:buFont typeface="Arial"/>
                <a:buChar char="•"/>
              </a:pPr>
              <a:r>
                <a:rPr lang="en-US" sz="2632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Conditions:</a:t>
              </a:r>
              <a:r>
                <a:rPr lang="en-US" sz="2632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44 °C for 20 minutes</a:t>
              </a:r>
            </a:p>
            <a:p>
              <a:pPr algn="l" marL="568273" indent="-284137" lvl="1">
                <a:lnSpc>
                  <a:spcPts val="3158"/>
                </a:lnSpc>
                <a:buFont typeface="Arial"/>
                <a:buChar char="•"/>
              </a:pPr>
              <a:r>
                <a:rPr lang="en-US" sz="2632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Purpose: </a:t>
              </a:r>
              <a:r>
                <a:rPr lang="en-US" sz="2632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Final homogenization of MoS₂ in mustard oil</a:t>
              </a:r>
            </a:p>
            <a:p>
              <a:pPr algn="l" marL="568273" indent="-284137" lvl="1">
                <a:lnSpc>
                  <a:spcPts val="3158"/>
                </a:lnSpc>
                <a:buFont typeface="Arial"/>
                <a:buChar char="•"/>
              </a:pPr>
              <a:r>
                <a:rPr lang="en-US" sz="2632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2632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hy: Breaks agglomerates from manual/magnetic stirring to ensure uniform, stable MoS₂ dispersion</a:t>
              </a:r>
            </a:p>
            <a:p>
              <a:pPr algn="just">
                <a:lnSpc>
                  <a:spcPts val="3355"/>
                </a:lnSpc>
              </a:pPr>
            </a:p>
            <a:p>
              <a:pPr algn="just">
                <a:lnSpc>
                  <a:spcPts val="3355"/>
                </a:lnSpc>
              </a:pPr>
              <a:r>
                <a:rPr lang="en-US" sz="2796" b="true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 </a:t>
              </a:r>
            </a:p>
            <a:p>
              <a:pPr algn="just">
                <a:lnSpc>
                  <a:spcPts val="335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64563" y="1947088"/>
            <a:ext cx="5368284" cy="8099611"/>
            <a:chOff x="0" y="0"/>
            <a:chExt cx="1413869" cy="21332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13869" cy="2133231"/>
            </a:xfrm>
            <a:custGeom>
              <a:avLst/>
              <a:gdLst/>
              <a:ahLst/>
              <a:cxnLst/>
              <a:rect r="r" b="b" t="t" l="l"/>
              <a:pathLst>
                <a:path h="2133231" w="1413869">
                  <a:moveTo>
                    <a:pt x="73550" y="0"/>
                  </a:moveTo>
                  <a:lnTo>
                    <a:pt x="1340319" y="0"/>
                  </a:lnTo>
                  <a:cubicBezTo>
                    <a:pt x="1359826" y="0"/>
                    <a:pt x="1378533" y="7749"/>
                    <a:pt x="1392327" y="21542"/>
                  </a:cubicBezTo>
                  <a:cubicBezTo>
                    <a:pt x="1406120" y="35336"/>
                    <a:pt x="1413869" y="54043"/>
                    <a:pt x="1413869" y="73550"/>
                  </a:cubicBezTo>
                  <a:lnTo>
                    <a:pt x="1413869" y="2059681"/>
                  </a:lnTo>
                  <a:cubicBezTo>
                    <a:pt x="1413869" y="2079187"/>
                    <a:pt x="1406120" y="2097895"/>
                    <a:pt x="1392327" y="2111689"/>
                  </a:cubicBezTo>
                  <a:cubicBezTo>
                    <a:pt x="1378533" y="2125482"/>
                    <a:pt x="1359826" y="2133231"/>
                    <a:pt x="1340319" y="2133231"/>
                  </a:cubicBezTo>
                  <a:lnTo>
                    <a:pt x="73550" y="2133231"/>
                  </a:lnTo>
                  <a:cubicBezTo>
                    <a:pt x="54043" y="2133231"/>
                    <a:pt x="35336" y="2125482"/>
                    <a:pt x="21542" y="2111689"/>
                  </a:cubicBezTo>
                  <a:cubicBezTo>
                    <a:pt x="7749" y="2097895"/>
                    <a:pt x="0" y="2079187"/>
                    <a:pt x="0" y="2059681"/>
                  </a:cubicBezTo>
                  <a:lnTo>
                    <a:pt x="0" y="73550"/>
                  </a:lnTo>
                  <a:cubicBezTo>
                    <a:pt x="0" y="54043"/>
                    <a:pt x="7749" y="35336"/>
                    <a:pt x="21542" y="21542"/>
                  </a:cubicBezTo>
                  <a:cubicBezTo>
                    <a:pt x="35336" y="7749"/>
                    <a:pt x="54043" y="0"/>
                    <a:pt x="73550" y="0"/>
                  </a:cubicBezTo>
                  <a:close/>
                </a:path>
              </a:pathLst>
            </a:custGeom>
            <a:solidFill>
              <a:srgbClr val="CED4F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47625"/>
              <a:ext cx="1413869" cy="2085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7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655611" y="2341385"/>
            <a:ext cx="3351843" cy="3182104"/>
          </a:xfrm>
          <a:custGeom>
            <a:avLst/>
            <a:gdLst/>
            <a:ahLst/>
            <a:cxnLst/>
            <a:rect r="r" b="b" t="t" l="l"/>
            <a:pathLst>
              <a:path h="3182104" w="3351843">
                <a:moveTo>
                  <a:pt x="0" y="0"/>
                </a:moveTo>
                <a:lnTo>
                  <a:pt x="3351843" y="0"/>
                </a:lnTo>
                <a:lnTo>
                  <a:pt x="3351843" y="3182104"/>
                </a:lnTo>
                <a:lnTo>
                  <a:pt x="0" y="3182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972" r="-1534" b="-1306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961082" y="5736939"/>
            <a:ext cx="4740900" cy="323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sz="2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Magnetic Stirring</a:t>
            </a:r>
            <a:r>
              <a:rPr lang="en-US" sz="2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(30°C, 10 mins)​ at 500 RPM</a:t>
            </a:r>
          </a:p>
          <a:p>
            <a:pPr algn="l" marL="618855" indent="-309428" lvl="1">
              <a:lnSpc>
                <a:spcPts val="3439"/>
              </a:lnSpc>
              <a:buFont typeface="Arial"/>
              <a:buChar char="•"/>
            </a:pPr>
            <a:r>
              <a:rPr lang="en-US" sz="2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Purpose: Homogenize solution.​</a:t>
            </a:r>
          </a:p>
          <a:p>
            <a:pPr algn="l" marL="618855" indent="-309428" lvl="1">
              <a:lnSpc>
                <a:spcPts val="3439"/>
              </a:lnSpc>
              <a:buFont typeface="Arial"/>
              <a:buChar char="•"/>
            </a:pPr>
            <a:r>
              <a:rPr lang="en-US" sz="2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Reason: Prevent clumping of particles.</a:t>
            </a:r>
          </a:p>
          <a:p>
            <a:pPr algn="just">
              <a:lnSpc>
                <a:spcPts val="3642"/>
              </a:lnSpc>
            </a:pPr>
          </a:p>
        </p:txBody>
      </p:sp>
      <p:sp>
        <p:nvSpPr>
          <p:cNvPr name="AutoShape 23" id="23"/>
          <p:cNvSpPr/>
          <p:nvPr/>
        </p:nvSpPr>
        <p:spPr>
          <a:xfrm>
            <a:off x="4287773" y="3932437"/>
            <a:ext cx="27629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>
            <a:off x="10870601" y="3932437"/>
            <a:ext cx="278501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2950" y="1901463"/>
            <a:ext cx="5398591" cy="3604291"/>
          </a:xfrm>
          <a:custGeom>
            <a:avLst/>
            <a:gdLst/>
            <a:ahLst/>
            <a:cxnLst/>
            <a:rect r="r" b="b" t="t" l="l"/>
            <a:pathLst>
              <a:path h="3604291" w="5398591">
                <a:moveTo>
                  <a:pt x="0" y="0"/>
                </a:moveTo>
                <a:lnTo>
                  <a:pt x="5398590" y="0"/>
                </a:lnTo>
                <a:lnTo>
                  <a:pt x="5398590" y="3604291"/>
                </a:lnTo>
                <a:lnTo>
                  <a:pt x="0" y="3604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68" r="0" b="-61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02950" y="6203109"/>
            <a:ext cx="5398591" cy="3239703"/>
          </a:xfrm>
          <a:custGeom>
            <a:avLst/>
            <a:gdLst/>
            <a:ahLst/>
            <a:cxnLst/>
            <a:rect r="r" b="b" t="t" l="l"/>
            <a:pathLst>
              <a:path h="3239703" w="5398591">
                <a:moveTo>
                  <a:pt x="0" y="0"/>
                </a:moveTo>
                <a:lnTo>
                  <a:pt x="5398590" y="0"/>
                </a:lnTo>
                <a:lnTo>
                  <a:pt x="5398590" y="3239703"/>
                </a:lnTo>
                <a:lnTo>
                  <a:pt x="0" y="3239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497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7877" y="2400300"/>
            <a:ext cx="10754552" cy="845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9"/>
              </a:lnSpc>
            </a:pPr>
            <a:r>
              <a:rPr lang="en-US" sz="35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Appearance</a:t>
            </a:r>
          </a:p>
          <a:p>
            <a:pPr algn="l" marL="757315" indent="-378658" lvl="1">
              <a:lnSpc>
                <a:spcPts val="4209"/>
              </a:lnSpc>
              <a:buFont typeface="Arial"/>
              <a:buChar char="•"/>
            </a:pPr>
            <a:r>
              <a:rPr lang="en-US" sz="35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35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niform dark gray to black (varies with MoS₂ concentration)</a:t>
            </a:r>
          </a:p>
          <a:p>
            <a:pPr algn="l" marL="757315" indent="-378658" lvl="1">
              <a:lnSpc>
                <a:spcPts val="4209"/>
              </a:lnSpc>
              <a:buFont typeface="Arial"/>
              <a:buChar char="•"/>
            </a:pPr>
            <a:r>
              <a:rPr lang="en-US" sz="35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 consistency; no visible sedimentation or clumps</a:t>
            </a:r>
          </a:p>
          <a:p>
            <a:pPr algn="l" marL="757315" indent="-378658" lvl="1">
              <a:lnSpc>
                <a:spcPts val="4209"/>
              </a:lnSpc>
              <a:buFont typeface="Arial"/>
              <a:buChar char="•"/>
            </a:pPr>
            <a:r>
              <a:rPr lang="en-US" sz="35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Slight metallic shimmer due to nano-MoS₂ dispersion</a:t>
            </a:r>
          </a:p>
          <a:p>
            <a:pPr algn="l">
              <a:lnSpc>
                <a:spcPts val="4209"/>
              </a:lnSpc>
            </a:pPr>
            <a:r>
              <a:rPr lang="en-US" sz="35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Stability Indicators</a:t>
            </a:r>
          </a:p>
          <a:p>
            <a:pPr algn="l" marL="757315" indent="-378658" lvl="1">
              <a:lnSpc>
                <a:spcPts val="4209"/>
              </a:lnSpc>
              <a:buFont typeface="Arial"/>
              <a:buChar char="•"/>
            </a:pPr>
            <a:r>
              <a:rPr lang="en-US" sz="35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floating particles or undissolved flakes</a:t>
            </a:r>
          </a:p>
          <a:p>
            <a:pPr algn="l" marL="757315" indent="-378658" lvl="1">
              <a:lnSpc>
                <a:spcPts val="4209"/>
              </a:lnSpc>
              <a:buFont typeface="Arial"/>
              <a:buChar char="•"/>
            </a:pPr>
            <a:r>
              <a:rPr lang="en-US" sz="35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Homogeneous color, even after swirling</a:t>
            </a:r>
          </a:p>
          <a:p>
            <a:pPr algn="l" marL="757315" indent="-378658" lvl="1">
              <a:lnSpc>
                <a:spcPts val="4209"/>
              </a:lnSpc>
              <a:buFont typeface="Arial"/>
              <a:buChar char="•"/>
            </a:pPr>
            <a:r>
              <a:rPr lang="en-US" sz="35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Noticeable viscosity increase at higher MoS₂ wt%</a:t>
            </a:r>
          </a:p>
          <a:p>
            <a:pPr algn="l">
              <a:lnSpc>
                <a:spcPts val="4089"/>
              </a:lnSpc>
            </a:pPr>
          </a:p>
          <a:p>
            <a:pPr algn="just">
              <a:lnSpc>
                <a:spcPts val="4089"/>
              </a:lnSpc>
            </a:pPr>
          </a:p>
          <a:p>
            <a:pPr algn="just">
              <a:lnSpc>
                <a:spcPts val="4089"/>
              </a:lnSpc>
            </a:pPr>
            <a:r>
              <a:rPr lang="en-US" sz="3407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408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2434839" y="496229"/>
            <a:ext cx="13418322" cy="1064941"/>
            <a:chOff x="0" y="0"/>
            <a:chExt cx="17891096" cy="141992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7891096" cy="1419922"/>
              <a:chOff x="0" y="0"/>
              <a:chExt cx="5120663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12066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5120663">
                    <a:moveTo>
                      <a:pt x="20308" y="0"/>
                    </a:moveTo>
                    <a:lnTo>
                      <a:pt x="5100355" y="0"/>
                    </a:lnTo>
                    <a:cubicBezTo>
                      <a:pt x="5105741" y="0"/>
                      <a:pt x="5110906" y="2140"/>
                      <a:pt x="5114715" y="5948"/>
                    </a:cubicBezTo>
                    <a:cubicBezTo>
                      <a:pt x="5118523" y="9757"/>
                      <a:pt x="5120663" y="14922"/>
                      <a:pt x="5120663" y="20308"/>
                    </a:cubicBezTo>
                    <a:lnTo>
                      <a:pt x="5120663" y="386092"/>
                    </a:lnTo>
                    <a:cubicBezTo>
                      <a:pt x="5120663" y="391478"/>
                      <a:pt x="5118523" y="396643"/>
                      <a:pt x="5114715" y="400452"/>
                    </a:cubicBezTo>
                    <a:cubicBezTo>
                      <a:pt x="5110906" y="404260"/>
                      <a:pt x="5105741" y="406400"/>
                      <a:pt x="5100355" y="406400"/>
                    </a:cubicBezTo>
                    <a:lnTo>
                      <a:pt x="20308" y="406400"/>
                    </a:lnTo>
                    <a:cubicBezTo>
                      <a:pt x="14922" y="406400"/>
                      <a:pt x="9757" y="404260"/>
                      <a:pt x="5948" y="400452"/>
                    </a:cubicBezTo>
                    <a:cubicBezTo>
                      <a:pt x="2140" y="396643"/>
                      <a:pt x="0" y="391478"/>
                      <a:pt x="0" y="386092"/>
                    </a:cubicBezTo>
                    <a:lnTo>
                      <a:pt x="0" y="20308"/>
                    </a:lnTo>
                    <a:cubicBezTo>
                      <a:pt x="0" y="14922"/>
                      <a:pt x="2140" y="9757"/>
                      <a:pt x="5948" y="5948"/>
                    </a:cubicBezTo>
                    <a:cubicBezTo>
                      <a:pt x="9757" y="2140"/>
                      <a:pt x="14922" y="0"/>
                      <a:pt x="2030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5120663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306754"/>
              <a:ext cx="17891096" cy="892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2"/>
                </a:lnSpc>
              </a:pPr>
              <a:r>
                <a:rPr lang="en-US" sz="4822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Experimental Setup &amp; Surface Preparation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176217" y="5667683"/>
            <a:ext cx="5452220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Before adding MoS2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176217" y="9604737"/>
            <a:ext cx="5452220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After adding MoS2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08985"/>
            <a:ext cx="11063214" cy="665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Tribometer Parameters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Specimen: SS304 plate + AISI 52100 ball.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Load: 5 N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Principal Hertizian Stress: 1199.3 MPa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Frequency: 4 Hz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Stroke Length: 2 mm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Temperature: 30°C (Room Temp), 80°C (Elevated)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Duration: Fixed time across all tests</a:t>
            </a:r>
          </a:p>
          <a:p>
            <a:pPr algn="l" marL="777237" indent="-38861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Reasoning: To meet real-world sliding conditions and quantify friction behavior across temp and composition variations at specific parameters.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091914" y="1560030"/>
            <a:ext cx="5624861" cy="7548116"/>
          </a:xfrm>
          <a:custGeom>
            <a:avLst/>
            <a:gdLst/>
            <a:ahLst/>
            <a:cxnLst/>
            <a:rect r="r" b="b" t="t" l="l"/>
            <a:pathLst>
              <a:path h="7548116" w="5624861">
                <a:moveTo>
                  <a:pt x="0" y="0"/>
                </a:moveTo>
                <a:lnTo>
                  <a:pt x="5624862" y="0"/>
                </a:lnTo>
                <a:lnTo>
                  <a:pt x="5624862" y="7548116"/>
                </a:lnTo>
                <a:lnTo>
                  <a:pt x="0" y="7548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52769" y="1626705"/>
            <a:ext cx="6777257" cy="107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409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Linear Reciprocating Tribometer Testing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599957" y="394277"/>
            <a:ext cx="11088085" cy="880003"/>
            <a:chOff x="0" y="0"/>
            <a:chExt cx="14784114" cy="117333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4784114" cy="1173337"/>
              <a:chOff x="0" y="0"/>
              <a:chExt cx="5120663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12066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5120663">
                    <a:moveTo>
                      <a:pt x="20308" y="0"/>
                    </a:moveTo>
                    <a:lnTo>
                      <a:pt x="5100355" y="0"/>
                    </a:lnTo>
                    <a:cubicBezTo>
                      <a:pt x="5105741" y="0"/>
                      <a:pt x="5110906" y="2140"/>
                      <a:pt x="5114715" y="5948"/>
                    </a:cubicBezTo>
                    <a:cubicBezTo>
                      <a:pt x="5118523" y="9757"/>
                      <a:pt x="5120663" y="14922"/>
                      <a:pt x="5120663" y="20308"/>
                    </a:cubicBezTo>
                    <a:lnTo>
                      <a:pt x="5120663" y="386092"/>
                    </a:lnTo>
                    <a:cubicBezTo>
                      <a:pt x="5120663" y="391478"/>
                      <a:pt x="5118523" y="396643"/>
                      <a:pt x="5114715" y="400452"/>
                    </a:cubicBezTo>
                    <a:cubicBezTo>
                      <a:pt x="5110906" y="404260"/>
                      <a:pt x="5105741" y="406400"/>
                      <a:pt x="5100355" y="406400"/>
                    </a:cubicBezTo>
                    <a:lnTo>
                      <a:pt x="20308" y="406400"/>
                    </a:lnTo>
                    <a:cubicBezTo>
                      <a:pt x="14922" y="406400"/>
                      <a:pt x="9757" y="404260"/>
                      <a:pt x="5948" y="400452"/>
                    </a:cubicBezTo>
                    <a:cubicBezTo>
                      <a:pt x="2140" y="396643"/>
                      <a:pt x="0" y="391478"/>
                      <a:pt x="0" y="386092"/>
                    </a:cubicBezTo>
                    <a:lnTo>
                      <a:pt x="0" y="20308"/>
                    </a:lnTo>
                    <a:cubicBezTo>
                      <a:pt x="0" y="14922"/>
                      <a:pt x="2140" y="9757"/>
                      <a:pt x="5948" y="5948"/>
                    </a:cubicBezTo>
                    <a:cubicBezTo>
                      <a:pt x="9757" y="2140"/>
                      <a:pt x="14922" y="0"/>
                      <a:pt x="20308" y="0"/>
                    </a:cubicBezTo>
                    <a:close/>
                  </a:path>
                </a:pathLst>
              </a:custGeom>
              <a:solidFill>
                <a:srgbClr val="FCD44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5120663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7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249320"/>
              <a:ext cx="14784114" cy="741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5"/>
                </a:lnSpc>
              </a:pPr>
              <a:r>
                <a:rPr lang="en-US" sz="3985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Experimental Setup &amp; Surface Preparation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91914" y="9258300"/>
            <a:ext cx="595938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2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Linear Reciprotating Tribometer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  <a:r>
              <a:rPr lang="en-US" sz="3162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just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DAGkNURnRPc</dc:identifier>
  <dcterms:modified xsi:type="dcterms:W3CDTF">2011-08-01T06:04:30Z</dcterms:modified>
  <cp:revision>1</cp:revision>
  <dc:title>Copy of Soft Sand Minimalist Modern Thesis Defense Presentation</dc:title>
</cp:coreProperties>
</file>